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1.xml" ContentType="application/vnd.openxmlformats-officedocument.drawingml.chartshapes+xml"/>
  <Override PartName="/ppt/drawings/drawing2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57" r:id="rId4"/>
    <p:sldId id="259" r:id="rId5"/>
    <p:sldId id="269" r:id="rId6"/>
    <p:sldId id="268" r:id="rId7"/>
    <p:sldId id="263" r:id="rId8"/>
    <p:sldId id="273" r:id="rId9"/>
    <p:sldId id="258" r:id="rId10"/>
    <p:sldId id="262" r:id="rId11"/>
    <p:sldId id="265" r:id="rId12"/>
    <p:sldId id="270" r:id="rId13"/>
    <p:sldId id="271" r:id="rId14"/>
    <p:sldId id="274" r:id="rId15"/>
    <p:sldId id="275" r:id="rId16"/>
    <p:sldId id="272" r:id="rId17"/>
    <p:sldId id="267" r:id="rId18"/>
    <p:sldId id="276" r:id="rId19"/>
    <p:sldId id="26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9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&#1050;&#1085;&#1080;&#1075;&#1072;1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Users\User\Desktop\&#1058;&#1088;&#1072;&#1092;&#1080;&#1082;VS&#1087;&#1086;&#1075;&#1086;&#1076;&#1072;VS&#1088;&#1077;&#1082;&#1083;&#1072;&#1084;&#1072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"/>
  <c:chart>
    <c:plotArea>
      <c:layout>
        <c:manualLayout>
          <c:layoutTarget val="inner"/>
          <c:xMode val="edge"/>
          <c:yMode val="edge"/>
          <c:x val="7.8878681831437814E-2"/>
          <c:y val="4.8614405376270202E-2"/>
          <c:w val="0.89951637989695665"/>
          <c:h val="0.88469547806731996"/>
        </c:manualLayout>
      </c:layout>
      <c:barChart>
        <c:barDir val="col"/>
        <c:grouping val="clustered"/>
        <c:ser>
          <c:idx val="0"/>
          <c:order val="0"/>
          <c:cat>
            <c:numRef>
              <c:f>Лист1!$C$5:$G$5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Лист1!$C$5:$G$5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val>
        </c:ser>
        <c:ser>
          <c:idx val="1"/>
          <c:order val="1"/>
          <c:cat>
            <c:numRef>
              <c:f>Лист1!$C$5:$G$5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Лист1!$C$6:$G$6</c:f>
              <c:numCache>
                <c:formatCode>#,##0</c:formatCode>
                <c:ptCount val="5"/>
                <c:pt idx="0">
                  <c:v>146331.65599999999</c:v>
                </c:pt>
                <c:pt idx="1">
                  <c:v>216037.427</c:v>
                </c:pt>
                <c:pt idx="2">
                  <c:v>251546.99299999999</c:v>
                </c:pt>
                <c:pt idx="3" formatCode="0">
                  <c:v>108745.85799999999</c:v>
                </c:pt>
                <c:pt idx="4">
                  <c:v>1900</c:v>
                </c:pt>
              </c:numCache>
            </c:numRef>
          </c:val>
        </c:ser>
        <c:ser>
          <c:idx val="2"/>
          <c:order val="2"/>
          <c:cat>
            <c:numRef>
              <c:f>Лист1!$C$5:$G$5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Лист1!$C$7:$G$7</c:f>
              <c:numCache>
                <c:formatCode>0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 formatCode="#,##0">
                  <c:v>37948.515000000007</c:v>
                </c:pt>
                <c:pt idx="4">
                  <c:v>0</c:v>
                </c:pt>
              </c:numCache>
            </c:numRef>
          </c:val>
        </c:ser>
        <c:axId val="64494592"/>
        <c:axId val="64508672"/>
      </c:barChart>
      <c:catAx>
        <c:axId val="6449459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 i="0" baseline="0"/>
            </a:pPr>
            <a:endParaRPr lang="ru-RU"/>
          </a:p>
        </c:txPr>
        <c:crossAx val="64508672"/>
        <c:crosses val="autoZero"/>
        <c:auto val="1"/>
        <c:lblAlgn val="ctr"/>
        <c:lblOffset val="100"/>
      </c:catAx>
      <c:valAx>
        <c:axId val="64508672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 b="1" i="0" baseline="0"/>
            </a:pPr>
            <a:endParaRPr lang="ru-RU"/>
          </a:p>
        </c:txPr>
        <c:crossAx val="64494592"/>
        <c:crosses val="autoZero"/>
        <c:crossBetween val="between"/>
      </c:valAx>
    </c:plotArea>
    <c:plotVisOnly val="1"/>
  </c:chart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lineChart>
        <c:grouping val="standard"/>
        <c:ser>
          <c:idx val="0"/>
          <c:order val="0"/>
          <c:tx>
            <c:strRef>
              <c:f>'Мск для графиков'!$B$1</c:f>
              <c:strCache>
                <c:ptCount val="1"/>
                <c:pt idx="0">
                  <c:v>Трафик Мск</c:v>
                </c:pt>
              </c:strCache>
            </c:strRef>
          </c:tx>
          <c:marker>
            <c:symbol val="none"/>
          </c:marker>
          <c:cat>
            <c:strRef>
              <c:f>'Мск для графиков'!$A$2:$A$53</c:f>
              <c:strCache>
                <c:ptCount val="52"/>
                <c:pt idx="0">
                  <c:v>2013_1</c:v>
                </c:pt>
                <c:pt idx="1">
                  <c:v>2013_2</c:v>
                </c:pt>
                <c:pt idx="2">
                  <c:v>2013_3</c:v>
                </c:pt>
                <c:pt idx="3">
                  <c:v>2013_4</c:v>
                </c:pt>
                <c:pt idx="4">
                  <c:v>2013_5</c:v>
                </c:pt>
                <c:pt idx="5">
                  <c:v>2013_6</c:v>
                </c:pt>
                <c:pt idx="6">
                  <c:v>2013_7</c:v>
                </c:pt>
                <c:pt idx="7">
                  <c:v>2013_8</c:v>
                </c:pt>
                <c:pt idx="8">
                  <c:v>2013_9</c:v>
                </c:pt>
                <c:pt idx="9">
                  <c:v>2013_10</c:v>
                </c:pt>
                <c:pt idx="10">
                  <c:v>2013_11</c:v>
                </c:pt>
                <c:pt idx="11">
                  <c:v>2013_12</c:v>
                </c:pt>
                <c:pt idx="12">
                  <c:v>2013_13</c:v>
                </c:pt>
                <c:pt idx="13">
                  <c:v>2013_14</c:v>
                </c:pt>
                <c:pt idx="14">
                  <c:v>2013_15</c:v>
                </c:pt>
                <c:pt idx="15">
                  <c:v>2013_16</c:v>
                </c:pt>
                <c:pt idx="16">
                  <c:v>2013_17</c:v>
                </c:pt>
                <c:pt idx="17">
                  <c:v>2013_18</c:v>
                </c:pt>
                <c:pt idx="18">
                  <c:v>2013_19</c:v>
                </c:pt>
                <c:pt idx="19">
                  <c:v>2013_20</c:v>
                </c:pt>
                <c:pt idx="20">
                  <c:v>2013_21</c:v>
                </c:pt>
                <c:pt idx="21">
                  <c:v>2013_22</c:v>
                </c:pt>
                <c:pt idx="22">
                  <c:v>2013_23</c:v>
                </c:pt>
                <c:pt idx="23">
                  <c:v>2013_24</c:v>
                </c:pt>
                <c:pt idx="24">
                  <c:v>2013_25</c:v>
                </c:pt>
                <c:pt idx="25">
                  <c:v>2013_26</c:v>
                </c:pt>
                <c:pt idx="26">
                  <c:v>2013_27</c:v>
                </c:pt>
                <c:pt idx="27">
                  <c:v>2013_28</c:v>
                </c:pt>
                <c:pt idx="28">
                  <c:v>2013_29</c:v>
                </c:pt>
                <c:pt idx="29">
                  <c:v>2013_30</c:v>
                </c:pt>
                <c:pt idx="30">
                  <c:v>2013_31</c:v>
                </c:pt>
                <c:pt idx="31">
                  <c:v>2013_32</c:v>
                </c:pt>
                <c:pt idx="32">
                  <c:v>2013_33</c:v>
                </c:pt>
                <c:pt idx="33">
                  <c:v>2013_34</c:v>
                </c:pt>
                <c:pt idx="34">
                  <c:v>2013_35</c:v>
                </c:pt>
                <c:pt idx="35">
                  <c:v>2013_36</c:v>
                </c:pt>
                <c:pt idx="36">
                  <c:v>2013_37</c:v>
                </c:pt>
                <c:pt idx="37">
                  <c:v>2013_38</c:v>
                </c:pt>
                <c:pt idx="38">
                  <c:v>2013_39</c:v>
                </c:pt>
                <c:pt idx="39">
                  <c:v>2013_40</c:v>
                </c:pt>
                <c:pt idx="40">
                  <c:v>2013_41</c:v>
                </c:pt>
                <c:pt idx="41">
                  <c:v>2013_42</c:v>
                </c:pt>
                <c:pt idx="42">
                  <c:v>2013_43</c:v>
                </c:pt>
                <c:pt idx="43">
                  <c:v>2013_44</c:v>
                </c:pt>
                <c:pt idx="44">
                  <c:v>2013_45</c:v>
                </c:pt>
                <c:pt idx="45">
                  <c:v>2013_46</c:v>
                </c:pt>
                <c:pt idx="46">
                  <c:v>2013_47</c:v>
                </c:pt>
                <c:pt idx="47">
                  <c:v>2013_48</c:v>
                </c:pt>
                <c:pt idx="48">
                  <c:v>2013_49</c:v>
                </c:pt>
                <c:pt idx="49">
                  <c:v>2013_50</c:v>
                </c:pt>
                <c:pt idx="50">
                  <c:v>2013_51</c:v>
                </c:pt>
                <c:pt idx="51">
                  <c:v>2013_52</c:v>
                </c:pt>
              </c:strCache>
            </c:strRef>
          </c:cat>
          <c:val>
            <c:numRef>
              <c:f>'Мск для графиков'!$B$2:$B$53</c:f>
              <c:numCache>
                <c:formatCode>General</c:formatCode>
                <c:ptCount val="52"/>
                <c:pt idx="0">
                  <c:v>168295.06178931711</c:v>
                </c:pt>
                <c:pt idx="1">
                  <c:v>193689.48058972042</c:v>
                </c:pt>
                <c:pt idx="2">
                  <c:v>167818.06239132799</c:v>
                </c:pt>
                <c:pt idx="3">
                  <c:v>166135.33364938429</c:v>
                </c:pt>
                <c:pt idx="4">
                  <c:v>164423.57692307694</c:v>
                </c:pt>
                <c:pt idx="5">
                  <c:v>162652.58655485304</c:v>
                </c:pt>
                <c:pt idx="6">
                  <c:v>165925.26570690607</c:v>
                </c:pt>
                <c:pt idx="7">
                  <c:v>168616.45953419193</c:v>
                </c:pt>
                <c:pt idx="8">
                  <c:v>150230.75186564805</c:v>
                </c:pt>
                <c:pt idx="9">
                  <c:v>163850.13607556914</c:v>
                </c:pt>
                <c:pt idx="10">
                  <c:v>125793.73971538842</c:v>
                </c:pt>
                <c:pt idx="11">
                  <c:v>126048.97679598595</c:v>
                </c:pt>
                <c:pt idx="12">
                  <c:v>140489.91176470582</c:v>
                </c:pt>
                <c:pt idx="13">
                  <c:v>161240.3529411765</c:v>
                </c:pt>
                <c:pt idx="14">
                  <c:v>169119.5</c:v>
                </c:pt>
                <c:pt idx="15">
                  <c:v>143376</c:v>
                </c:pt>
                <c:pt idx="16">
                  <c:v>115934.5</c:v>
                </c:pt>
                <c:pt idx="17">
                  <c:v>110847</c:v>
                </c:pt>
                <c:pt idx="18">
                  <c:v>110979.5</c:v>
                </c:pt>
                <c:pt idx="19">
                  <c:v>122097.18644957741</c:v>
                </c:pt>
                <c:pt idx="20">
                  <c:v>104473.89315033209</c:v>
                </c:pt>
                <c:pt idx="21">
                  <c:v>105141.30318367294</c:v>
                </c:pt>
                <c:pt idx="22">
                  <c:v>116780.92800807304</c:v>
                </c:pt>
                <c:pt idx="23">
                  <c:v>118288.89913343752</c:v>
                </c:pt>
                <c:pt idx="24">
                  <c:v>104283.33346310789</c:v>
                </c:pt>
                <c:pt idx="25">
                  <c:v>113546.3971954844</c:v>
                </c:pt>
                <c:pt idx="26">
                  <c:v>123871.5</c:v>
                </c:pt>
                <c:pt idx="27">
                  <c:v>123145.5</c:v>
                </c:pt>
                <c:pt idx="28">
                  <c:v>125945.5</c:v>
                </c:pt>
                <c:pt idx="29">
                  <c:v>144834</c:v>
                </c:pt>
                <c:pt idx="30">
                  <c:v>146783.5</c:v>
                </c:pt>
                <c:pt idx="31">
                  <c:v>137805.5</c:v>
                </c:pt>
                <c:pt idx="32">
                  <c:v>142453</c:v>
                </c:pt>
                <c:pt idx="33">
                  <c:v>156659</c:v>
                </c:pt>
                <c:pt idx="34">
                  <c:v>187827.5</c:v>
                </c:pt>
                <c:pt idx="35">
                  <c:v>169576.5</c:v>
                </c:pt>
                <c:pt idx="36">
                  <c:v>157678.5</c:v>
                </c:pt>
                <c:pt idx="37">
                  <c:v>158257</c:v>
                </c:pt>
                <c:pt idx="38">
                  <c:v>172290.5</c:v>
                </c:pt>
                <c:pt idx="39">
                  <c:v>167387</c:v>
                </c:pt>
                <c:pt idx="40">
                  <c:v>140505</c:v>
                </c:pt>
                <c:pt idx="41">
                  <c:v>149313.5</c:v>
                </c:pt>
                <c:pt idx="42">
                  <c:v>142203.5</c:v>
                </c:pt>
                <c:pt idx="43">
                  <c:v>126844</c:v>
                </c:pt>
                <c:pt idx="44">
                  <c:v>140411.5</c:v>
                </c:pt>
                <c:pt idx="45">
                  <c:v>143877</c:v>
                </c:pt>
                <c:pt idx="46">
                  <c:v>153460.5</c:v>
                </c:pt>
                <c:pt idx="47">
                  <c:v>163198</c:v>
                </c:pt>
                <c:pt idx="48">
                  <c:v>167960</c:v>
                </c:pt>
                <c:pt idx="49">
                  <c:v>177705</c:v>
                </c:pt>
                <c:pt idx="50">
                  <c:v>165068</c:v>
                </c:pt>
                <c:pt idx="51">
                  <c:v>174101</c:v>
                </c:pt>
              </c:numCache>
            </c:numRef>
          </c:val>
        </c:ser>
        <c:marker val="1"/>
        <c:axId val="88882176"/>
        <c:axId val="88892160"/>
      </c:lineChart>
      <c:lineChart>
        <c:grouping val="standard"/>
        <c:ser>
          <c:idx val="1"/>
          <c:order val="1"/>
          <c:tx>
            <c:strRef>
              <c:f>'Мск для графиков'!$C$1</c:f>
              <c:strCache>
                <c:ptCount val="1"/>
                <c:pt idx="0">
                  <c:v>Ср.температура</c:v>
                </c:pt>
              </c:strCache>
            </c:strRef>
          </c:tx>
          <c:marker>
            <c:symbol val="none"/>
          </c:marker>
          <c:cat>
            <c:strRef>
              <c:f>'Мск для графиков'!$A$2:$A$53</c:f>
              <c:strCache>
                <c:ptCount val="52"/>
                <c:pt idx="0">
                  <c:v>2013_1</c:v>
                </c:pt>
                <c:pt idx="1">
                  <c:v>2013_2</c:v>
                </c:pt>
                <c:pt idx="2">
                  <c:v>2013_3</c:v>
                </c:pt>
                <c:pt idx="3">
                  <c:v>2013_4</c:v>
                </c:pt>
                <c:pt idx="4">
                  <c:v>2013_5</c:v>
                </c:pt>
                <c:pt idx="5">
                  <c:v>2013_6</c:v>
                </c:pt>
                <c:pt idx="6">
                  <c:v>2013_7</c:v>
                </c:pt>
                <c:pt idx="7">
                  <c:v>2013_8</c:v>
                </c:pt>
                <c:pt idx="8">
                  <c:v>2013_9</c:v>
                </c:pt>
                <c:pt idx="9">
                  <c:v>2013_10</c:v>
                </c:pt>
                <c:pt idx="10">
                  <c:v>2013_11</c:v>
                </c:pt>
                <c:pt idx="11">
                  <c:v>2013_12</c:v>
                </c:pt>
                <c:pt idx="12">
                  <c:v>2013_13</c:v>
                </c:pt>
                <c:pt idx="13">
                  <c:v>2013_14</c:v>
                </c:pt>
                <c:pt idx="14">
                  <c:v>2013_15</c:v>
                </c:pt>
                <c:pt idx="15">
                  <c:v>2013_16</c:v>
                </c:pt>
                <c:pt idx="16">
                  <c:v>2013_17</c:v>
                </c:pt>
                <c:pt idx="17">
                  <c:v>2013_18</c:v>
                </c:pt>
                <c:pt idx="18">
                  <c:v>2013_19</c:v>
                </c:pt>
                <c:pt idx="19">
                  <c:v>2013_20</c:v>
                </c:pt>
                <c:pt idx="20">
                  <c:v>2013_21</c:v>
                </c:pt>
                <c:pt idx="21">
                  <c:v>2013_22</c:v>
                </c:pt>
                <c:pt idx="22">
                  <c:v>2013_23</c:v>
                </c:pt>
                <c:pt idx="23">
                  <c:v>2013_24</c:v>
                </c:pt>
                <c:pt idx="24">
                  <c:v>2013_25</c:v>
                </c:pt>
                <c:pt idx="25">
                  <c:v>2013_26</c:v>
                </c:pt>
                <c:pt idx="26">
                  <c:v>2013_27</c:v>
                </c:pt>
                <c:pt idx="27">
                  <c:v>2013_28</c:v>
                </c:pt>
                <c:pt idx="28">
                  <c:v>2013_29</c:v>
                </c:pt>
                <c:pt idx="29">
                  <c:v>2013_30</c:v>
                </c:pt>
                <c:pt idx="30">
                  <c:v>2013_31</c:v>
                </c:pt>
                <c:pt idx="31">
                  <c:v>2013_32</c:v>
                </c:pt>
                <c:pt idx="32">
                  <c:v>2013_33</c:v>
                </c:pt>
                <c:pt idx="33">
                  <c:v>2013_34</c:v>
                </c:pt>
                <c:pt idx="34">
                  <c:v>2013_35</c:v>
                </c:pt>
                <c:pt idx="35">
                  <c:v>2013_36</c:v>
                </c:pt>
                <c:pt idx="36">
                  <c:v>2013_37</c:v>
                </c:pt>
                <c:pt idx="37">
                  <c:v>2013_38</c:v>
                </c:pt>
                <c:pt idx="38">
                  <c:v>2013_39</c:v>
                </c:pt>
                <c:pt idx="39">
                  <c:v>2013_40</c:v>
                </c:pt>
                <c:pt idx="40">
                  <c:v>2013_41</c:v>
                </c:pt>
                <c:pt idx="41">
                  <c:v>2013_42</c:v>
                </c:pt>
                <c:pt idx="42">
                  <c:v>2013_43</c:v>
                </c:pt>
                <c:pt idx="43">
                  <c:v>2013_44</c:v>
                </c:pt>
                <c:pt idx="44">
                  <c:v>2013_45</c:v>
                </c:pt>
                <c:pt idx="45">
                  <c:v>2013_46</c:v>
                </c:pt>
                <c:pt idx="46">
                  <c:v>2013_47</c:v>
                </c:pt>
                <c:pt idx="47">
                  <c:v>2013_48</c:v>
                </c:pt>
                <c:pt idx="48">
                  <c:v>2013_49</c:v>
                </c:pt>
                <c:pt idx="49">
                  <c:v>2013_50</c:v>
                </c:pt>
                <c:pt idx="50">
                  <c:v>2013_51</c:v>
                </c:pt>
                <c:pt idx="51">
                  <c:v>2013_52</c:v>
                </c:pt>
              </c:strCache>
            </c:strRef>
          </c:cat>
          <c:val>
            <c:numRef>
              <c:f>'Мск для графиков'!$C$2:$C$53</c:f>
              <c:numCache>
                <c:formatCode>General</c:formatCode>
                <c:ptCount val="52"/>
                <c:pt idx="0">
                  <c:v>-1.1666666666666667</c:v>
                </c:pt>
                <c:pt idx="1">
                  <c:v>-9.2857142857142865</c:v>
                </c:pt>
                <c:pt idx="2">
                  <c:v>-9.142857142857137</c:v>
                </c:pt>
                <c:pt idx="3">
                  <c:v>-10.428571428571418</c:v>
                </c:pt>
                <c:pt idx="4">
                  <c:v>-3</c:v>
                </c:pt>
                <c:pt idx="5">
                  <c:v>-0.42857142857142855</c:v>
                </c:pt>
                <c:pt idx="6">
                  <c:v>-2.2857142857142856</c:v>
                </c:pt>
                <c:pt idx="7">
                  <c:v>-5</c:v>
                </c:pt>
                <c:pt idx="8">
                  <c:v>-0.42857142857142855</c:v>
                </c:pt>
                <c:pt idx="9">
                  <c:v>-4</c:v>
                </c:pt>
                <c:pt idx="10">
                  <c:v>-2.7142857142857144</c:v>
                </c:pt>
                <c:pt idx="11">
                  <c:v>-6</c:v>
                </c:pt>
                <c:pt idx="12">
                  <c:v>-0.28571428571428592</c:v>
                </c:pt>
                <c:pt idx="13">
                  <c:v>3.2142857142857144</c:v>
                </c:pt>
                <c:pt idx="14">
                  <c:v>5.2714285714285714</c:v>
                </c:pt>
                <c:pt idx="15">
                  <c:v>15.785714285714286</c:v>
                </c:pt>
                <c:pt idx="16">
                  <c:v>9.9571428571428626</c:v>
                </c:pt>
                <c:pt idx="17">
                  <c:v>13.9</c:v>
                </c:pt>
                <c:pt idx="18">
                  <c:v>22.7</c:v>
                </c:pt>
                <c:pt idx="19">
                  <c:v>26.914285714285736</c:v>
                </c:pt>
                <c:pt idx="20">
                  <c:v>25</c:v>
                </c:pt>
                <c:pt idx="21">
                  <c:v>25</c:v>
                </c:pt>
                <c:pt idx="22">
                  <c:v>22.69</c:v>
                </c:pt>
                <c:pt idx="23">
                  <c:v>24.005714285714276</c:v>
                </c:pt>
                <c:pt idx="24">
                  <c:v>21.544285714285724</c:v>
                </c:pt>
                <c:pt idx="25">
                  <c:v>27.542857142857144</c:v>
                </c:pt>
                <c:pt idx="26">
                  <c:v>27.03142857142857</c:v>
                </c:pt>
                <c:pt idx="27">
                  <c:v>23.672857142857154</c:v>
                </c:pt>
                <c:pt idx="28">
                  <c:v>21.117142857142856</c:v>
                </c:pt>
                <c:pt idx="29">
                  <c:v>18.859999999999996</c:v>
                </c:pt>
                <c:pt idx="30">
                  <c:v>21.945714285714264</c:v>
                </c:pt>
                <c:pt idx="31">
                  <c:v>25.398571428571433</c:v>
                </c:pt>
                <c:pt idx="32">
                  <c:v>23.154285714285734</c:v>
                </c:pt>
                <c:pt idx="33">
                  <c:v>22.022857142857145</c:v>
                </c:pt>
                <c:pt idx="34">
                  <c:v>17.610000000000014</c:v>
                </c:pt>
                <c:pt idx="35">
                  <c:v>14.437142857142859</c:v>
                </c:pt>
                <c:pt idx="36">
                  <c:v>14.102857142857143</c:v>
                </c:pt>
                <c:pt idx="37">
                  <c:v>14.271428571428569</c:v>
                </c:pt>
                <c:pt idx="38">
                  <c:v>8.2000000000000011</c:v>
                </c:pt>
                <c:pt idx="39">
                  <c:v>6.8271428571428547</c:v>
                </c:pt>
                <c:pt idx="40">
                  <c:v>12.030000000000001</c:v>
                </c:pt>
                <c:pt idx="41">
                  <c:v>7.5928571428571425</c:v>
                </c:pt>
                <c:pt idx="42">
                  <c:v>7.1285714285714255</c:v>
                </c:pt>
                <c:pt idx="43">
                  <c:v>10.881428571428572</c:v>
                </c:pt>
                <c:pt idx="44">
                  <c:v>9.5057142857142942</c:v>
                </c:pt>
                <c:pt idx="45">
                  <c:v>5.2814285714285711</c:v>
                </c:pt>
                <c:pt idx="46">
                  <c:v>3.8728571428571428</c:v>
                </c:pt>
                <c:pt idx="47">
                  <c:v>0.15857142857142875</c:v>
                </c:pt>
                <c:pt idx="48">
                  <c:v>-0.73285714285714298</c:v>
                </c:pt>
                <c:pt idx="49">
                  <c:v>-5.8285714285714265</c:v>
                </c:pt>
                <c:pt idx="50">
                  <c:v>-1.6028571428571434</c:v>
                </c:pt>
                <c:pt idx="51">
                  <c:v>0.69285714285714262</c:v>
                </c:pt>
              </c:numCache>
            </c:numRef>
          </c:val>
        </c:ser>
        <c:marker val="1"/>
        <c:axId val="88895488"/>
        <c:axId val="88893696"/>
      </c:lineChart>
      <c:catAx>
        <c:axId val="88882176"/>
        <c:scaling>
          <c:orientation val="minMax"/>
        </c:scaling>
        <c:axPos val="b"/>
        <c:tickLblPos val="nextTo"/>
        <c:crossAx val="88892160"/>
        <c:crosses val="autoZero"/>
        <c:auto val="1"/>
        <c:lblAlgn val="ctr"/>
        <c:lblOffset val="100"/>
      </c:catAx>
      <c:valAx>
        <c:axId val="88892160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88882176"/>
        <c:crosses val="autoZero"/>
        <c:crossBetween val="between"/>
      </c:valAx>
      <c:valAx>
        <c:axId val="88893696"/>
        <c:scaling>
          <c:orientation val="minMax"/>
          <c:max val="40"/>
        </c:scaling>
        <c:axPos val="r"/>
        <c:numFmt formatCode="General" sourceLinked="1"/>
        <c:tickLblPos val="nextTo"/>
        <c:crossAx val="88895488"/>
        <c:crosses val="max"/>
        <c:crossBetween val="between"/>
      </c:valAx>
      <c:catAx>
        <c:axId val="88895488"/>
        <c:scaling>
          <c:orientation val="minMax"/>
        </c:scaling>
        <c:delete val="1"/>
        <c:axPos val="b"/>
        <c:tickLblPos val="none"/>
        <c:crossAx val="88893696"/>
        <c:crosses val="autoZero"/>
        <c:auto val="1"/>
        <c:lblAlgn val="ctr"/>
        <c:lblOffset val="100"/>
      </c:catAx>
    </c:plotArea>
    <c:legend>
      <c:legendPos val="t"/>
      <c:layout/>
    </c:legend>
    <c:plotVisOnly val="1"/>
  </c:chart>
  <c:txPr>
    <a:bodyPr/>
    <a:lstStyle/>
    <a:p>
      <a:pPr>
        <a:defRPr sz="900"/>
      </a:pPr>
      <a:endParaRPr lang="ru-RU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0.47249</cdr:x>
      <cdr:y>0.12728</cdr:y>
    </cdr:from>
    <cdr:to>
      <cdr:x>0.58624</cdr:x>
      <cdr:y>0.22274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888432" y="576064"/>
          <a:ext cx="936104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/>
            <a:t>251 </a:t>
          </a:r>
          <a:r>
            <a:rPr lang="ru-RU" sz="1400" b="1" dirty="0" err="1" smtClean="0"/>
            <a:t>МЛН</a:t>
          </a:r>
          <a:endParaRPr lang="ru-RU" sz="1400" b="1" dirty="0"/>
        </a:p>
      </cdr:txBody>
    </cdr:sp>
  </cdr:relSizeAnchor>
  <cdr:relSizeAnchor xmlns:cdr="http://schemas.openxmlformats.org/drawingml/2006/chartDrawing">
    <cdr:from>
      <cdr:x>0.65624</cdr:x>
      <cdr:y>0.54094</cdr:y>
    </cdr:from>
    <cdr:to>
      <cdr:x>0.76124</cdr:x>
      <cdr:y>0.62049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400600" y="2448272"/>
          <a:ext cx="864096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000" dirty="0" smtClean="0"/>
            <a:t>ПЛАН</a:t>
          </a:r>
          <a:endParaRPr lang="ru-RU" sz="2000" dirty="0"/>
        </a:p>
      </cdr:txBody>
    </cdr:sp>
  </cdr:relSizeAnchor>
  <cdr:relSizeAnchor xmlns:cdr="http://schemas.openxmlformats.org/drawingml/2006/chartDrawing">
    <cdr:from>
      <cdr:x>0.70874</cdr:x>
      <cdr:y>0.73186</cdr:y>
    </cdr:from>
    <cdr:to>
      <cdr:x>0.81374</cdr:x>
      <cdr:y>0.81141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5832648" y="3312368"/>
          <a:ext cx="864096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ru-RU" sz="2000" b="1" dirty="0" smtClean="0"/>
            <a:t>ФАКТ</a:t>
          </a:r>
          <a:endParaRPr lang="ru-RU" sz="2000" b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0.91635</cdr:x>
      <cdr:y>0.00241</cdr:y>
    </cdr:from>
    <cdr:to>
      <cdr:x>0.99376</cdr:x>
      <cdr:y>0.04821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7786175" y="13710"/>
          <a:ext cx="657748" cy="26053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i="1" dirty="0"/>
            <a:t>2013 год</a:t>
          </a:r>
        </a:p>
      </cdr:txBody>
    </cdr:sp>
  </cdr:relSizeAnchor>
  <cdr:relSizeAnchor xmlns:cdr="http://schemas.openxmlformats.org/drawingml/2006/chartDrawing">
    <cdr:from>
      <cdr:x>0.05677</cdr:x>
      <cdr:y>0.07113</cdr:y>
    </cdr:from>
    <cdr:to>
      <cdr:x>0.14146</cdr:x>
      <cdr:y>0.98588</cdr:y>
    </cdr:to>
    <cdr:sp macro="" textlink="">
      <cdr:nvSpPr>
        <cdr:cNvPr id="4" name="Прямоугольник 3"/>
        <cdr:cNvSpPr/>
      </cdr:nvSpPr>
      <cdr:spPr>
        <a:xfrm xmlns:a="http://schemas.openxmlformats.org/drawingml/2006/main">
          <a:off x="528205" y="432947"/>
          <a:ext cx="787981" cy="5567816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2">
            <a:lumMod val="75000"/>
            <a:alpha val="10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anchor="t"/>
        <a:lstStyle xmlns:a="http://schemas.openxmlformats.org/drawingml/2006/main"/>
        <a:p xmlns:a="http://schemas.openxmlformats.org/drawingml/2006/main">
          <a:pPr algn="ctr"/>
          <a:r>
            <a:rPr lang="ru-RU" sz="8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rPr>
            <a:t>09.01-31.01</a:t>
          </a:r>
        </a:p>
        <a:p xmlns:a="http://schemas.openxmlformats.org/drawingml/2006/main">
          <a:pPr algn="ctr"/>
          <a:r>
            <a:rPr lang="ru-RU" sz="800" b="0" i="0" dirty="0">
              <a:solidFill>
                <a:sysClr val="windowText" lastClr="000000"/>
              </a:solidFill>
              <a:latin typeface="+mn-lt"/>
            </a:rPr>
            <a:t>Скидки 70% </a:t>
          </a:r>
        </a:p>
        <a:p xmlns:a="http://schemas.openxmlformats.org/drawingml/2006/main">
          <a:pPr algn="ctr"/>
          <a:r>
            <a:rPr lang="ru-RU" sz="800" b="0" i="0" dirty="0">
              <a:solidFill>
                <a:sysClr val="windowText" lastClr="000000"/>
              </a:solidFill>
              <a:latin typeface="+mn-lt"/>
            </a:rPr>
            <a:t>на ВСЕ</a:t>
          </a:r>
        </a:p>
      </cdr:txBody>
    </cdr:sp>
  </cdr:relSizeAnchor>
  <cdr:relSizeAnchor xmlns:cdr="http://schemas.openxmlformats.org/drawingml/2006/chartDrawing">
    <cdr:from>
      <cdr:x>0.24755</cdr:x>
      <cdr:y>0.06971</cdr:y>
    </cdr:from>
    <cdr:to>
      <cdr:x>0.28292</cdr:x>
      <cdr:y>0.99726</cdr:y>
    </cdr:to>
    <cdr:sp macro="" textlink="">
      <cdr:nvSpPr>
        <cdr:cNvPr id="5" name="Прямоугольник 4"/>
        <cdr:cNvSpPr/>
      </cdr:nvSpPr>
      <cdr:spPr>
        <a:xfrm xmlns:a="http://schemas.openxmlformats.org/drawingml/2006/main">
          <a:off x="2303319" y="424295"/>
          <a:ext cx="329045" cy="5645728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3">
            <a:lumMod val="50000"/>
            <a:alpha val="15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="vert27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sz="800" baseline="0" dirty="0" smtClean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rPr>
            <a:t>14.03-28.03</a:t>
          </a:r>
        </a:p>
        <a:p xmlns:a="http://schemas.openxmlformats.org/drawingml/2006/main">
          <a:pPr algn="r"/>
          <a:r>
            <a:rPr lang="ru-RU" sz="800" baseline="0" dirty="0" err="1" smtClean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НК</a:t>
          </a:r>
          <a:r>
            <a:rPr lang="ru-RU" sz="800" baseline="0" dirty="0" smtClean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: Весна</a:t>
          </a:r>
        </a:p>
      </cdr:txBody>
    </cdr:sp>
  </cdr:relSizeAnchor>
  <cdr:relSizeAnchor xmlns:cdr="http://schemas.openxmlformats.org/drawingml/2006/chartDrawing">
    <cdr:from>
      <cdr:x>0.28385</cdr:x>
      <cdr:y>0.07245</cdr:y>
    </cdr:from>
    <cdr:to>
      <cdr:x>0.31849</cdr:x>
      <cdr:y>1</cdr:y>
    </cdr:to>
    <cdr:sp macro="" textlink="">
      <cdr:nvSpPr>
        <cdr:cNvPr id="6" name="Прямоугольник 5"/>
        <cdr:cNvSpPr/>
      </cdr:nvSpPr>
      <cdr:spPr>
        <a:xfrm xmlns:a="http://schemas.openxmlformats.org/drawingml/2006/main">
          <a:off x="2641022" y="440979"/>
          <a:ext cx="322311" cy="5645728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2">
            <a:lumMod val="75000"/>
            <a:alpha val="15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="vert27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sz="800" baseline="0" dirty="0" smtClean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rPr>
            <a:t>04.04-14.04</a:t>
          </a:r>
        </a:p>
        <a:p xmlns:a="http://schemas.openxmlformats.org/drawingml/2006/main">
          <a:pPr algn="r"/>
          <a:r>
            <a:rPr lang="ru-RU" sz="800" baseline="0" dirty="0" smtClean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Первые весенние скидки до 25% на ВО</a:t>
          </a:r>
        </a:p>
      </cdr:txBody>
    </cdr:sp>
  </cdr:relSizeAnchor>
  <cdr:relSizeAnchor xmlns:cdr="http://schemas.openxmlformats.org/drawingml/2006/chartDrawing">
    <cdr:from>
      <cdr:x>0.31969</cdr:x>
      <cdr:y>0.07233</cdr:y>
    </cdr:from>
    <cdr:to>
      <cdr:x>0.35184</cdr:x>
      <cdr:y>0.99988</cdr:y>
    </cdr:to>
    <cdr:sp macro="" textlink="">
      <cdr:nvSpPr>
        <cdr:cNvPr id="7" name="Прямоугольник 6"/>
        <cdr:cNvSpPr/>
      </cdr:nvSpPr>
      <cdr:spPr>
        <a:xfrm xmlns:a="http://schemas.openxmlformats.org/drawingml/2006/main">
          <a:off x="2974475" y="440246"/>
          <a:ext cx="299117" cy="5645728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2">
            <a:lumMod val="75000"/>
            <a:alpha val="15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="vert27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sz="800" baseline="0" smtClean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rPr>
            <a:t>18.04-28.04</a:t>
          </a:r>
        </a:p>
        <a:p xmlns:a="http://schemas.openxmlformats.org/drawingml/2006/main">
          <a:pPr algn="r"/>
          <a:r>
            <a:rPr lang="ru-RU" sz="800" baseline="0" smtClean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НК: Лето</a:t>
          </a:r>
        </a:p>
      </cdr:txBody>
    </cdr:sp>
  </cdr:relSizeAnchor>
  <cdr:relSizeAnchor xmlns:cdr="http://schemas.openxmlformats.org/drawingml/2006/chartDrawing">
    <cdr:from>
      <cdr:x>0.37177</cdr:x>
      <cdr:y>0.07233</cdr:y>
    </cdr:from>
    <cdr:to>
      <cdr:x>0.42188</cdr:x>
      <cdr:y>0.99988</cdr:y>
    </cdr:to>
    <cdr:sp macro="" textlink="">
      <cdr:nvSpPr>
        <cdr:cNvPr id="8" name="Прямоугольник 7"/>
        <cdr:cNvSpPr/>
      </cdr:nvSpPr>
      <cdr:spPr>
        <a:xfrm xmlns:a="http://schemas.openxmlformats.org/drawingml/2006/main">
          <a:off x="3459080" y="440246"/>
          <a:ext cx="466224" cy="5645728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2">
            <a:lumMod val="75000"/>
            <a:alpha val="15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="vert27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sz="800" baseline="0" smtClean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rPr>
            <a:t>10.05-22.05</a:t>
          </a:r>
        </a:p>
        <a:p xmlns:a="http://schemas.openxmlformats.org/drawingml/2006/main">
          <a:pPr algn="r"/>
          <a:r>
            <a:rPr lang="ru-RU" sz="800" baseline="0" smtClean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СС: 1+1=3</a:t>
          </a:r>
        </a:p>
      </cdr:txBody>
    </cdr:sp>
  </cdr:relSizeAnchor>
  <cdr:relSizeAnchor xmlns:cdr="http://schemas.openxmlformats.org/drawingml/2006/chartDrawing">
    <cdr:from>
      <cdr:x>0.61423</cdr:x>
      <cdr:y>0.07245</cdr:y>
    </cdr:from>
    <cdr:to>
      <cdr:x>0.6661</cdr:x>
      <cdr:y>1</cdr:y>
    </cdr:to>
    <cdr:sp macro="" textlink="">
      <cdr:nvSpPr>
        <cdr:cNvPr id="9" name="Прямоугольник 8"/>
        <cdr:cNvSpPr/>
      </cdr:nvSpPr>
      <cdr:spPr>
        <a:xfrm xmlns:a="http://schemas.openxmlformats.org/drawingml/2006/main">
          <a:off x="5715000" y="440979"/>
          <a:ext cx="482600" cy="5645728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3">
            <a:lumMod val="50000"/>
            <a:alpha val="15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="vert27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sz="800" baseline="0" dirty="0" smtClean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rPr>
            <a:t>15.08-31.08</a:t>
          </a:r>
        </a:p>
        <a:p xmlns:a="http://schemas.openxmlformats.org/drawingml/2006/main">
          <a:pPr algn="r"/>
          <a:r>
            <a:rPr lang="en-US" sz="800" baseline="0" dirty="0" smtClean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Total Sale</a:t>
          </a:r>
          <a:r>
            <a:rPr lang="ru-RU" sz="800" baseline="0" dirty="0" smtClean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: до 70%</a:t>
          </a:r>
        </a:p>
      </cdr:txBody>
    </cdr:sp>
  </cdr:relSizeAnchor>
  <cdr:relSizeAnchor xmlns:cdr="http://schemas.openxmlformats.org/drawingml/2006/chartDrawing">
    <cdr:from>
      <cdr:x>0.66747</cdr:x>
      <cdr:y>0.07245</cdr:y>
    </cdr:from>
    <cdr:to>
      <cdr:x>0.71797</cdr:x>
      <cdr:y>1</cdr:y>
    </cdr:to>
    <cdr:sp macro="" textlink="">
      <cdr:nvSpPr>
        <cdr:cNvPr id="10" name="Прямоугольник 9"/>
        <cdr:cNvSpPr/>
      </cdr:nvSpPr>
      <cdr:spPr>
        <a:xfrm xmlns:a="http://schemas.openxmlformats.org/drawingml/2006/main">
          <a:off x="6210300" y="440979"/>
          <a:ext cx="469900" cy="5645728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3">
            <a:lumMod val="50000"/>
            <a:alpha val="15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="vert27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sz="800" baseline="0" smtClean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rPr>
            <a:t>05.09-18.09</a:t>
          </a:r>
        </a:p>
        <a:p xmlns:a="http://schemas.openxmlformats.org/drawingml/2006/main">
          <a:pPr algn="r"/>
          <a:r>
            <a:rPr lang="ru-RU" sz="800" baseline="0" smtClean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НК осень: пальто, КК</a:t>
          </a:r>
        </a:p>
      </cdr:txBody>
    </cdr:sp>
  </cdr:relSizeAnchor>
  <cdr:relSizeAnchor xmlns:cdr="http://schemas.openxmlformats.org/drawingml/2006/chartDrawing">
    <cdr:from>
      <cdr:x>0.73571</cdr:x>
      <cdr:y>0.07245</cdr:y>
    </cdr:from>
    <cdr:to>
      <cdr:x>0.78622</cdr:x>
      <cdr:y>1</cdr:y>
    </cdr:to>
    <cdr:sp macro="" textlink="">
      <cdr:nvSpPr>
        <cdr:cNvPr id="11" name="Прямоугольник 10"/>
        <cdr:cNvSpPr/>
      </cdr:nvSpPr>
      <cdr:spPr>
        <a:xfrm xmlns:a="http://schemas.openxmlformats.org/drawingml/2006/main">
          <a:off x="6845300" y="440979"/>
          <a:ext cx="469900" cy="5645728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3">
            <a:lumMod val="50000"/>
            <a:alpha val="15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="vert27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sz="800" baseline="0" smtClean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rPr>
            <a:t>01.10-13.10</a:t>
          </a:r>
        </a:p>
        <a:p xmlns:a="http://schemas.openxmlformats.org/drawingml/2006/main">
          <a:pPr algn="r"/>
          <a:r>
            <a:rPr lang="ru-RU" sz="800" baseline="0" smtClean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НК зима: мех.жилет, дубленка</a:t>
          </a:r>
        </a:p>
      </cdr:txBody>
    </cdr:sp>
  </cdr:relSizeAnchor>
  <cdr:relSizeAnchor xmlns:cdr="http://schemas.openxmlformats.org/drawingml/2006/chartDrawing">
    <cdr:from>
      <cdr:x>0.78784</cdr:x>
      <cdr:y>0.07245</cdr:y>
    </cdr:from>
    <cdr:to>
      <cdr:x>0.8232</cdr:x>
      <cdr:y>1</cdr:y>
    </cdr:to>
    <cdr:sp macro="" textlink="">
      <cdr:nvSpPr>
        <cdr:cNvPr id="12" name="Прямоугольник 11"/>
        <cdr:cNvSpPr/>
      </cdr:nvSpPr>
      <cdr:spPr>
        <a:xfrm xmlns:a="http://schemas.openxmlformats.org/drawingml/2006/main">
          <a:off x="7330282" y="440979"/>
          <a:ext cx="329045" cy="5645728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2">
            <a:lumMod val="75000"/>
            <a:alpha val="15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="vert27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sz="800" baseline="0" smtClean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rPr>
            <a:t>17.10-30.10</a:t>
          </a:r>
        </a:p>
        <a:p xmlns:a="http://schemas.openxmlformats.org/drawingml/2006/main">
          <a:pPr algn="r"/>
          <a:r>
            <a:rPr lang="ru-RU" sz="800" baseline="0" smtClean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Подарок 10 тыс за дубленки</a:t>
          </a:r>
        </a:p>
      </cdr:txBody>
    </cdr:sp>
  </cdr:relSizeAnchor>
  <cdr:relSizeAnchor xmlns:cdr="http://schemas.openxmlformats.org/drawingml/2006/chartDrawing">
    <cdr:from>
      <cdr:x>0.82409</cdr:x>
      <cdr:y>0.07245</cdr:y>
    </cdr:from>
    <cdr:to>
      <cdr:x>0.85745</cdr:x>
      <cdr:y>1</cdr:y>
    </cdr:to>
    <cdr:sp macro="" textlink="">
      <cdr:nvSpPr>
        <cdr:cNvPr id="13" name="Прямоугольник 12"/>
        <cdr:cNvSpPr/>
      </cdr:nvSpPr>
      <cdr:spPr>
        <a:xfrm xmlns:a="http://schemas.openxmlformats.org/drawingml/2006/main">
          <a:off x="7667625" y="450272"/>
          <a:ext cx="310335" cy="5645728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2">
            <a:lumMod val="75000"/>
            <a:alpha val="15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="vert27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sz="800" baseline="0" smtClean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rPr>
            <a:t>31.10-14.11</a:t>
          </a:r>
        </a:p>
        <a:p xmlns:a="http://schemas.openxmlformats.org/drawingml/2006/main">
          <a:pPr algn="r"/>
          <a:r>
            <a:rPr lang="ru-RU" sz="800" baseline="0" smtClean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Нам 15 лет! 15% на все меха</a:t>
          </a:r>
        </a:p>
      </cdr:txBody>
    </cdr:sp>
  </cdr:relSizeAnchor>
  <cdr:relSizeAnchor xmlns:cdr="http://schemas.openxmlformats.org/drawingml/2006/chartDrawing">
    <cdr:from>
      <cdr:x>0.89361</cdr:x>
      <cdr:y>0.07245</cdr:y>
    </cdr:from>
    <cdr:to>
      <cdr:x>0.92897</cdr:x>
      <cdr:y>1</cdr:y>
    </cdr:to>
    <cdr:sp macro="" textlink="">
      <cdr:nvSpPr>
        <cdr:cNvPr id="14" name="Прямоугольник 13"/>
        <cdr:cNvSpPr/>
      </cdr:nvSpPr>
      <cdr:spPr>
        <a:xfrm xmlns:a="http://schemas.openxmlformats.org/drawingml/2006/main">
          <a:off x="8314382" y="440979"/>
          <a:ext cx="329045" cy="5645728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2">
            <a:lumMod val="75000"/>
            <a:alpha val="15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="vert27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sz="800" baseline="0" smtClean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rPr>
            <a:t>02.12-18.12</a:t>
          </a:r>
        </a:p>
        <a:p xmlns:a="http://schemas.openxmlformats.org/drawingml/2006/main">
          <a:pPr algn="r"/>
          <a:r>
            <a:rPr lang="ru-RU" sz="800" baseline="0" smtClean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Скидка 25% на всю НК</a:t>
          </a:r>
        </a:p>
      </cdr:txBody>
    </cdr:sp>
  </cdr:relSizeAnchor>
  <cdr:relSizeAnchor xmlns:cdr="http://schemas.openxmlformats.org/drawingml/2006/chartDrawing">
    <cdr:from>
      <cdr:x>0.85914</cdr:x>
      <cdr:y>0.07245</cdr:y>
    </cdr:from>
    <cdr:to>
      <cdr:x>0.89268</cdr:x>
      <cdr:y>1</cdr:y>
    </cdr:to>
    <cdr:sp macro="" textlink="">
      <cdr:nvSpPr>
        <cdr:cNvPr id="15" name="Прямоугольник 14"/>
        <cdr:cNvSpPr/>
      </cdr:nvSpPr>
      <cdr:spPr>
        <a:xfrm xmlns:a="http://schemas.openxmlformats.org/drawingml/2006/main">
          <a:off x="7993673" y="440979"/>
          <a:ext cx="312127" cy="5645728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2">
            <a:lumMod val="75000"/>
            <a:alpha val="15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="vert27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sz="800" baseline="0" dirty="0" smtClean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rPr>
            <a:t>15.11-27.11</a:t>
          </a:r>
        </a:p>
        <a:p xmlns:a="http://schemas.openxmlformats.org/drawingml/2006/main">
          <a:pPr algn="r"/>
          <a:r>
            <a:rPr lang="ru-RU" sz="800" baseline="0" dirty="0" smtClean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Скидки 20% на шубы и дубленки</a:t>
          </a:r>
        </a:p>
      </cdr:txBody>
    </cdr:sp>
  </cdr:relSizeAnchor>
  <cdr:relSizeAnchor xmlns:cdr="http://schemas.openxmlformats.org/drawingml/2006/chartDrawing">
    <cdr:from>
      <cdr:x>0.92985</cdr:x>
      <cdr:y>0.07245</cdr:y>
    </cdr:from>
    <cdr:to>
      <cdr:x>0.96522</cdr:x>
      <cdr:y>1</cdr:y>
    </cdr:to>
    <cdr:sp macro="" textlink="">
      <cdr:nvSpPr>
        <cdr:cNvPr id="16" name="Прямоугольник 15"/>
        <cdr:cNvSpPr/>
      </cdr:nvSpPr>
      <cdr:spPr>
        <a:xfrm xmlns:a="http://schemas.openxmlformats.org/drawingml/2006/main">
          <a:off x="8651629" y="440979"/>
          <a:ext cx="329045" cy="5645728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2">
            <a:lumMod val="75000"/>
            <a:alpha val="15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="vert27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sz="800" baseline="0" smtClean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rPr>
            <a:t>19.12-30.12</a:t>
          </a:r>
        </a:p>
        <a:p xmlns:a="http://schemas.openxmlformats.org/drawingml/2006/main">
          <a:pPr algn="r"/>
          <a:r>
            <a:rPr lang="ru-RU" sz="800" baseline="0" smtClean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Скидка 30% на все</a:t>
          </a:r>
        </a:p>
      </cdr:txBody>
    </cdr:sp>
  </cdr:relSizeAnchor>
  <cdr:relSizeAnchor xmlns:cdr="http://schemas.openxmlformats.org/drawingml/2006/chartDrawing">
    <cdr:from>
      <cdr:x>0.23107</cdr:x>
      <cdr:y>0.02434</cdr:y>
    </cdr:from>
    <cdr:to>
      <cdr:x>0.29591</cdr:x>
      <cdr:y>0.93909</cdr:y>
    </cdr:to>
    <cdr:sp macro="" textlink="">
      <cdr:nvSpPr>
        <cdr:cNvPr id="17" name="Прямоугольник 16"/>
        <cdr:cNvSpPr/>
      </cdr:nvSpPr>
      <cdr:spPr>
        <a:xfrm xmlns:a="http://schemas.openxmlformats.org/drawingml/2006/main">
          <a:off x="2149965" y="148167"/>
          <a:ext cx="603250" cy="556781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38100" cmpd="sng">
          <a:solidFill>
            <a:srgbClr val="C0000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t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800" b="1" i="0" dirty="0">
              <a:solidFill>
                <a:sysClr val="windowText" lastClr="000000"/>
              </a:solidFill>
              <a:latin typeface="+mn-lt"/>
            </a:rPr>
            <a:t>ООН</a:t>
          </a:r>
        </a:p>
      </cdr:txBody>
    </cdr:sp>
  </cdr:relSizeAnchor>
  <cdr:relSizeAnchor xmlns:cdr="http://schemas.openxmlformats.org/drawingml/2006/chartDrawing">
    <cdr:from>
      <cdr:x>0.669</cdr:x>
      <cdr:y>0.04347</cdr:y>
    </cdr:from>
    <cdr:to>
      <cdr:x>0.74634</cdr:x>
      <cdr:y>0.95822</cdr:y>
    </cdr:to>
    <cdr:sp macro="" textlink="">
      <cdr:nvSpPr>
        <cdr:cNvPr id="18" name="Прямоугольник 17"/>
        <cdr:cNvSpPr/>
      </cdr:nvSpPr>
      <cdr:spPr>
        <a:xfrm xmlns:a="http://schemas.openxmlformats.org/drawingml/2006/main">
          <a:off x="6224549" y="264584"/>
          <a:ext cx="719666" cy="556781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38100" cmpd="sng">
          <a:solidFill>
            <a:srgbClr val="C0000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t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800" b="1" i="0">
              <a:solidFill>
                <a:sysClr val="windowText" lastClr="000000"/>
              </a:solidFill>
              <a:latin typeface="+mn-lt"/>
            </a:rPr>
            <a:t>ООН</a:t>
          </a:r>
        </a:p>
      </cdr:txBody>
    </cdr:sp>
  </cdr:relSizeAnchor>
  <cdr:relSizeAnchor xmlns:cdr="http://schemas.openxmlformats.org/drawingml/2006/chartDrawing">
    <cdr:from>
      <cdr:x>0.30273</cdr:x>
      <cdr:y>0.02434</cdr:y>
    </cdr:from>
    <cdr:to>
      <cdr:x>0.36984</cdr:x>
      <cdr:y>0.93909</cdr:y>
    </cdr:to>
    <cdr:sp macro="" textlink="">
      <cdr:nvSpPr>
        <cdr:cNvPr id="19" name="Прямоугольник 18"/>
        <cdr:cNvSpPr/>
      </cdr:nvSpPr>
      <cdr:spPr>
        <a:xfrm xmlns:a="http://schemas.openxmlformats.org/drawingml/2006/main">
          <a:off x="2816715" y="148166"/>
          <a:ext cx="624416" cy="556781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38100" cmpd="sng">
          <a:solidFill>
            <a:srgbClr val="C0000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t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800" b="1" i="0">
              <a:solidFill>
                <a:sysClr val="windowText" lastClr="000000"/>
              </a:solidFill>
              <a:latin typeface="+mn-lt"/>
            </a:rPr>
            <a:t>ООН</a:t>
          </a:r>
        </a:p>
      </cdr:txBody>
    </cdr:sp>
  </cdr:relSizeAnchor>
  <cdr:relSizeAnchor xmlns:cdr="http://schemas.openxmlformats.org/drawingml/2006/chartDrawing">
    <cdr:from>
      <cdr:x>0.75528</cdr:x>
      <cdr:y>0.04173</cdr:y>
    </cdr:from>
    <cdr:to>
      <cdr:x>0.8271</cdr:x>
      <cdr:y>0.95648</cdr:y>
    </cdr:to>
    <cdr:sp macro="" textlink="">
      <cdr:nvSpPr>
        <cdr:cNvPr id="20" name="Прямоугольник 19"/>
        <cdr:cNvSpPr/>
      </cdr:nvSpPr>
      <cdr:spPr>
        <a:xfrm xmlns:a="http://schemas.openxmlformats.org/drawingml/2006/main">
          <a:off x="7027333" y="254000"/>
          <a:ext cx="668299" cy="556781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38100" cmpd="sng">
          <a:solidFill>
            <a:srgbClr val="C0000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t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800" b="1" i="0">
              <a:solidFill>
                <a:sysClr val="windowText" lastClr="000000"/>
              </a:solidFill>
              <a:latin typeface="+mn-lt"/>
            </a:rPr>
            <a:t>ООН</a:t>
          </a:r>
        </a:p>
      </cdr:txBody>
    </cdr:sp>
  </cdr:relSizeAnchor>
  <cdr:relSizeAnchor xmlns:cdr="http://schemas.openxmlformats.org/drawingml/2006/chartDrawing">
    <cdr:from>
      <cdr:x>0.83376</cdr:x>
      <cdr:y>0.04173</cdr:y>
    </cdr:from>
    <cdr:to>
      <cdr:x>0.89422</cdr:x>
      <cdr:y>0.95648</cdr:y>
    </cdr:to>
    <cdr:sp macro="" textlink="">
      <cdr:nvSpPr>
        <cdr:cNvPr id="21" name="Прямоугольник 20"/>
        <cdr:cNvSpPr/>
      </cdr:nvSpPr>
      <cdr:spPr>
        <a:xfrm xmlns:a="http://schemas.openxmlformats.org/drawingml/2006/main">
          <a:off x="7757584" y="254000"/>
          <a:ext cx="562466" cy="556781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38100" cmpd="sng">
          <a:solidFill>
            <a:srgbClr val="C0000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t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800" b="1" i="0">
              <a:solidFill>
                <a:sysClr val="windowText" lastClr="000000"/>
              </a:solidFill>
              <a:latin typeface="+mn-lt"/>
            </a:rPr>
            <a:t>ООН</a:t>
          </a:r>
        </a:p>
      </cdr:txBody>
    </cdr:sp>
  </cdr:relSizeAnchor>
  <cdr:relSizeAnchor xmlns:cdr="http://schemas.openxmlformats.org/drawingml/2006/chartDrawing">
    <cdr:from>
      <cdr:x>0.90201</cdr:x>
      <cdr:y>0.04173</cdr:y>
    </cdr:from>
    <cdr:to>
      <cdr:x>0.96246</cdr:x>
      <cdr:y>0.95648</cdr:y>
    </cdr:to>
    <cdr:sp macro="" textlink="">
      <cdr:nvSpPr>
        <cdr:cNvPr id="22" name="Прямоугольник 21"/>
        <cdr:cNvSpPr/>
      </cdr:nvSpPr>
      <cdr:spPr>
        <a:xfrm xmlns:a="http://schemas.openxmlformats.org/drawingml/2006/main">
          <a:off x="8392583" y="253999"/>
          <a:ext cx="562466" cy="556781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38100" cmpd="sng">
          <a:solidFill>
            <a:srgbClr val="C0000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t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800" b="1" i="0">
              <a:solidFill>
                <a:sysClr val="windowText" lastClr="000000"/>
              </a:solidFill>
              <a:latin typeface="+mn-lt"/>
            </a:rPr>
            <a:t>ООН</a:t>
          </a: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51B4C-72C4-4AB0-BB47-55F408A0FDC1}" type="datetimeFigureOut">
              <a:rPr lang="ru-RU" smtClean="0"/>
              <a:pPr/>
              <a:t>02.12.2015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579B3-CB7B-431C-BDC3-AF8222B60E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51B4C-72C4-4AB0-BB47-55F408A0FDC1}" type="datetimeFigureOut">
              <a:rPr lang="ru-RU" smtClean="0"/>
              <a:pPr/>
              <a:t>02.12.2015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579B3-CB7B-431C-BDC3-AF8222B60E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51B4C-72C4-4AB0-BB47-55F408A0FDC1}" type="datetimeFigureOut">
              <a:rPr lang="ru-RU" smtClean="0"/>
              <a:pPr/>
              <a:t>02.12.2015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579B3-CB7B-431C-BDC3-AF8222B60E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51B4C-72C4-4AB0-BB47-55F408A0FDC1}" type="datetimeFigureOut">
              <a:rPr lang="ru-RU" smtClean="0"/>
              <a:pPr/>
              <a:t>02.12.2015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579B3-CB7B-431C-BDC3-AF8222B60E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51B4C-72C4-4AB0-BB47-55F408A0FDC1}" type="datetimeFigureOut">
              <a:rPr lang="ru-RU" smtClean="0"/>
              <a:pPr/>
              <a:t>02.12.2015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579B3-CB7B-431C-BDC3-AF8222B60E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51B4C-72C4-4AB0-BB47-55F408A0FDC1}" type="datetimeFigureOut">
              <a:rPr lang="ru-RU" smtClean="0"/>
              <a:pPr/>
              <a:t>02.12.2015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579B3-CB7B-431C-BDC3-AF8222B60E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51B4C-72C4-4AB0-BB47-55F408A0FDC1}" type="datetimeFigureOut">
              <a:rPr lang="ru-RU" smtClean="0"/>
              <a:pPr/>
              <a:t>02.12.2015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579B3-CB7B-431C-BDC3-AF8222B60E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51B4C-72C4-4AB0-BB47-55F408A0FDC1}" type="datetimeFigureOut">
              <a:rPr lang="ru-RU" smtClean="0"/>
              <a:pPr/>
              <a:t>02.12.2015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579B3-CB7B-431C-BDC3-AF8222B60E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51B4C-72C4-4AB0-BB47-55F408A0FDC1}" type="datetimeFigureOut">
              <a:rPr lang="ru-RU" smtClean="0"/>
              <a:pPr/>
              <a:t>02.12.2015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579B3-CB7B-431C-BDC3-AF8222B60E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51B4C-72C4-4AB0-BB47-55F408A0FDC1}" type="datetimeFigureOut">
              <a:rPr lang="ru-RU" smtClean="0"/>
              <a:pPr/>
              <a:t>02.12.2015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579B3-CB7B-431C-BDC3-AF8222B60E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51B4C-72C4-4AB0-BB47-55F408A0FDC1}" type="datetimeFigureOut">
              <a:rPr lang="ru-RU" smtClean="0"/>
              <a:pPr/>
              <a:t>02.12.2015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579B3-CB7B-431C-BDC3-AF8222B60E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50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351B4C-72C4-4AB0-BB47-55F408A0FDC1}" type="datetimeFigureOut">
              <a:rPr lang="ru-RU" smtClean="0"/>
              <a:pPr/>
              <a:t>02.12.2015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A579B3-CB7B-431C-BDC3-AF8222B60E9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5576" y="4437112"/>
            <a:ext cx="7992888" cy="1728192"/>
          </a:xfrm>
        </p:spPr>
        <p:txBody>
          <a:bodyPr>
            <a:noAutofit/>
          </a:bodyPr>
          <a:lstStyle/>
          <a:p>
            <a:r>
              <a:rPr lang="ru-RU" sz="28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«Ну, </a:t>
            </a:r>
            <a:r>
              <a:rPr lang="ru-RU" sz="28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начнем!  Дойдя </a:t>
            </a:r>
            <a:r>
              <a:rPr lang="ru-RU" sz="28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до конца нашей истории, мы будем знать больше, чем теперь.»</a:t>
            </a:r>
            <a:endParaRPr lang="ru-RU" sz="2800" i="1" dirty="0">
              <a:solidFill>
                <a:schemeClr val="tx1">
                  <a:lumMod val="85000"/>
                  <a:lumOff val="1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5" name="Рисунок 4" descr="SQ_Log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404664"/>
            <a:ext cx="2154085" cy="15121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3224" y="129034"/>
            <a:ext cx="6779096" cy="779686"/>
          </a:xfrm>
        </p:spPr>
        <p:txBody>
          <a:bodyPr>
            <a:noAutofit/>
          </a:bodyPr>
          <a:lstStyle/>
          <a:p>
            <a:r>
              <a:rPr lang="ru-RU" sz="4000" b="0" dirty="0" smtClean="0">
                <a:latin typeface="KabelC Book" pitchFamily="82" charset="0"/>
              </a:rPr>
              <a:t>А ЧТО У НАС С ТРАФИКОМ?</a:t>
            </a:r>
            <a:endParaRPr lang="ru-RU" sz="4000" b="0" dirty="0">
              <a:latin typeface="KabelC Book" pitchFamily="82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23528" y="980728"/>
          <a:ext cx="8496944" cy="568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731221"/>
            <a:ext cx="8064896" cy="1362075"/>
          </a:xfrm>
        </p:spPr>
        <p:txBody>
          <a:bodyPr>
            <a:normAutofit fontScale="90000"/>
          </a:bodyPr>
          <a:lstStyle/>
          <a:p>
            <a:r>
              <a:rPr lang="ru-RU" b="0" dirty="0" smtClean="0">
                <a:latin typeface="KabelC Book" pitchFamily="82" charset="0"/>
              </a:rPr>
              <a:t>Ни </a:t>
            </a:r>
            <a:r>
              <a:rPr lang="en-US" b="0" dirty="0" smtClean="0">
                <a:latin typeface="KabelC Book" pitchFamily="82" charset="0"/>
              </a:rPr>
              <a:t> </a:t>
            </a:r>
            <a:r>
              <a:rPr lang="ru-RU" b="0" dirty="0" err="1" smtClean="0">
                <a:latin typeface="KabelC Book" pitchFamily="82" charset="0"/>
              </a:rPr>
              <a:t>тв</a:t>
            </a:r>
            <a:r>
              <a:rPr lang="ru-RU" b="0" dirty="0" smtClean="0">
                <a:latin typeface="KabelC Book" pitchFamily="82" charset="0"/>
              </a:rPr>
              <a:t>, ни </a:t>
            </a:r>
            <a:r>
              <a:rPr lang="en-US" b="0" dirty="0" smtClean="0">
                <a:latin typeface="KabelC Book" pitchFamily="82" charset="0"/>
              </a:rPr>
              <a:t> </a:t>
            </a:r>
            <a:r>
              <a:rPr lang="ru-RU" b="0" dirty="0" err="1" smtClean="0">
                <a:latin typeface="KabelC Book" pitchFamily="82" charset="0"/>
              </a:rPr>
              <a:t>НАРУЖКА</a:t>
            </a:r>
            <a:r>
              <a:rPr lang="en-US" b="0" dirty="0" smtClean="0">
                <a:latin typeface="KabelC Book" pitchFamily="82" charset="0"/>
              </a:rPr>
              <a:t> </a:t>
            </a:r>
            <a:r>
              <a:rPr lang="ru-RU" b="0" dirty="0" smtClean="0">
                <a:latin typeface="KabelC Book" pitchFamily="82" charset="0"/>
              </a:rPr>
              <a:t> </a:t>
            </a:r>
            <a:r>
              <a:rPr lang="ru-RU" b="0" dirty="0" smtClean="0">
                <a:latin typeface="KabelC Book" pitchFamily="82" charset="0"/>
              </a:rPr>
              <a:t>трафик </a:t>
            </a:r>
            <a:r>
              <a:rPr lang="en-US" b="0" dirty="0" smtClean="0">
                <a:latin typeface="KabelC Book" pitchFamily="82" charset="0"/>
              </a:rPr>
              <a:t> </a:t>
            </a:r>
            <a:r>
              <a:rPr lang="ru-RU" b="0" dirty="0" smtClean="0">
                <a:latin typeface="KabelC Book" pitchFamily="82" charset="0"/>
              </a:rPr>
              <a:t>в </a:t>
            </a:r>
            <a:r>
              <a:rPr lang="ru-RU" b="0" dirty="0" smtClean="0">
                <a:latin typeface="KabelC Book" pitchFamily="82" charset="0"/>
              </a:rPr>
              <a:t>магазины </a:t>
            </a:r>
            <a:r>
              <a:rPr lang="en-US" b="0" dirty="0" smtClean="0">
                <a:latin typeface="KabelC Book" pitchFamily="82" charset="0"/>
              </a:rPr>
              <a:t> </a:t>
            </a:r>
            <a:r>
              <a:rPr lang="ru-RU" b="0" dirty="0" smtClean="0">
                <a:latin typeface="KabelC Book" pitchFamily="82" charset="0"/>
              </a:rPr>
              <a:t>больше </a:t>
            </a:r>
            <a:r>
              <a:rPr lang="en-US" b="0" dirty="0" smtClean="0">
                <a:latin typeface="KabelC Book" pitchFamily="82" charset="0"/>
              </a:rPr>
              <a:t> </a:t>
            </a:r>
            <a:r>
              <a:rPr lang="ru-RU" b="0" dirty="0" smtClean="0">
                <a:latin typeface="KabelC Book" pitchFamily="82" charset="0"/>
              </a:rPr>
              <a:t>не </a:t>
            </a:r>
            <a:r>
              <a:rPr lang="en-US" b="0" dirty="0" smtClean="0">
                <a:latin typeface="KabelC Book" pitchFamily="82" charset="0"/>
              </a:rPr>
              <a:t> </a:t>
            </a:r>
            <a:r>
              <a:rPr lang="ru-RU" b="0" dirty="0" smtClean="0">
                <a:latin typeface="KabelC Book" pitchFamily="82" charset="0"/>
              </a:rPr>
              <a:t>ПРИВОДЯТ</a:t>
            </a:r>
            <a:r>
              <a:rPr lang="ru-RU" b="0" dirty="0" smtClean="0">
                <a:latin typeface="KabelC Book" pitchFamily="82" charset="0"/>
              </a:rPr>
              <a:t>…</a:t>
            </a:r>
            <a:endParaRPr lang="ru-RU" b="0" dirty="0">
              <a:latin typeface="KabelC Book" pitchFamily="82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560" y="908720"/>
            <a:ext cx="7992887" cy="3498181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KabelC Book" pitchFamily="82" charset="0"/>
              </a:rPr>
              <a:t>В целом, с декабря 2014 по ноябрь 2015 г. мы видим падение трафика в наши магазины на фоне экономических изменений  примерно</a:t>
            </a:r>
            <a:endParaRPr lang="en-US" dirty="0" smtClean="0">
              <a:solidFill>
                <a:schemeClr val="tx1">
                  <a:lumMod val="85000"/>
                  <a:lumOff val="15000"/>
                </a:schemeClr>
              </a:solidFill>
              <a:latin typeface="KabelC Book" pitchFamily="82" charset="0"/>
            </a:endParaRPr>
          </a:p>
          <a:p>
            <a:pPr algn="just"/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KabelC Book" pitchFamily="82" charset="0"/>
              </a:rPr>
              <a:t>на 9%,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KabelC Book" pitchFamily="82" charset="0"/>
              </a:rPr>
              <a:t>а в отдельные месяцы 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KabelC Book" pitchFamily="82" charset="0"/>
              </a:rPr>
              <a:t>до 20% </a:t>
            </a:r>
            <a:r>
              <a:rPr lang="en-US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KabelC Book" pitchFamily="82" charset="0"/>
              </a:rPr>
              <a:t>LFL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KabelC Book" pitchFamily="82" charset="0"/>
              </a:rPr>
              <a:t> </a:t>
            </a:r>
          </a:p>
          <a:p>
            <a:pPr algn="just"/>
            <a:endParaRPr lang="ru-RU" dirty="0" smtClean="0">
              <a:solidFill>
                <a:schemeClr val="tx1">
                  <a:lumMod val="85000"/>
                  <a:lumOff val="15000"/>
                </a:schemeClr>
              </a:solidFill>
              <a:latin typeface="KabelC Book" pitchFamily="82" charset="0"/>
            </a:endParaRPr>
          </a:p>
          <a:p>
            <a:pPr algn="just"/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KabelC Book" pitchFamily="82" charset="0"/>
              </a:rPr>
              <a:t>Всплеск трафика в магазины «Снежная Королева» с 2011-2012 года и по сей день происходил по трем причинам:</a:t>
            </a:r>
          </a:p>
          <a:p>
            <a:pPr marL="457200" indent="-457200" algn="just">
              <a:buAutoNum type="arabicPeriod"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KabelC Book" pitchFamily="82" charset="0"/>
              </a:rPr>
              <a:t>ПОГОДА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KabelC Book" pitchFamily="82" charset="0"/>
              </a:rPr>
              <a:t>: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KabelC Book" pitchFamily="82" charset="0"/>
              </a:rPr>
              <a:t>мы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KabelC Book" pitchFamily="82" charset="0"/>
              </a:rPr>
              <a:t>top of mind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KabelC Book" pitchFamily="82" charset="0"/>
              </a:rPr>
              <a:t> в категории «Верхняя одежда и меха»</a:t>
            </a:r>
            <a:endParaRPr lang="en-US" dirty="0" smtClean="0">
              <a:solidFill>
                <a:schemeClr val="tx1">
                  <a:lumMod val="85000"/>
                  <a:lumOff val="15000"/>
                </a:schemeClr>
              </a:solidFill>
              <a:latin typeface="KabelC Book" pitchFamily="82" charset="0"/>
            </a:endParaRPr>
          </a:p>
          <a:p>
            <a:pPr marL="457200" indent="-457200" algn="just">
              <a:buAutoNum type="arabicPeriod"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KabelC Book" pitchFamily="82" charset="0"/>
              </a:rPr>
              <a:t>СОБЫТИЯ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KabelC Book" pitchFamily="82" charset="0"/>
              </a:rPr>
              <a:t>/праздник/длинные выходные: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KabelC Book" pitchFamily="82" charset="0"/>
              </a:rPr>
              <a:t>Black Friday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KabelC Book" pitchFamily="82" charset="0"/>
              </a:rPr>
              <a:t>, 8 марта,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KabelC Book" pitchFamily="82" charset="0"/>
              </a:rPr>
              <a:t>НГ</a:t>
            </a:r>
            <a:endParaRPr lang="ru-RU" dirty="0" smtClean="0">
              <a:solidFill>
                <a:schemeClr val="tx1">
                  <a:lumMod val="85000"/>
                  <a:lumOff val="15000"/>
                </a:schemeClr>
              </a:solidFill>
              <a:latin typeface="KabelC Book" pitchFamily="82" charset="0"/>
            </a:endParaRPr>
          </a:p>
          <a:p>
            <a:pPr marL="457200" indent="-457200" algn="just">
              <a:buAutoNum type="arabicPeriod"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KabelC Book" pitchFamily="82" charset="0"/>
              </a:rPr>
              <a:t>ЭКОНОМИЧЕСКИЙ КОЛЛАПС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KabelC Book" pitchFamily="82" charset="0"/>
              </a:rPr>
              <a:t>- инвестиционные покупки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latin typeface="KabelC Book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0" dirty="0" smtClean="0">
                <a:latin typeface="KabelC Book" pitchFamily="82" charset="0"/>
              </a:rPr>
              <a:t/>
            </a:r>
            <a:br>
              <a:rPr lang="ru-RU" b="0" dirty="0" smtClean="0">
                <a:latin typeface="KabelC Book" pitchFamily="82" charset="0"/>
              </a:rPr>
            </a:br>
            <a:r>
              <a:rPr lang="ru-RU" b="0" dirty="0" smtClean="0">
                <a:latin typeface="KabelC Book" pitchFamily="82" charset="0"/>
              </a:rPr>
              <a:t>МИР ИЗМЕНИЛСЯ. </a:t>
            </a:r>
            <a:r>
              <a:rPr lang="en-US" b="0" dirty="0" smtClean="0">
                <a:latin typeface="KabelC Book" pitchFamily="82" charset="0"/>
              </a:rPr>
              <a:t>NEXT </a:t>
            </a:r>
            <a:r>
              <a:rPr lang="en-US" b="0" dirty="0" smtClean="0">
                <a:latin typeface="KabelC Book" pitchFamily="82" charset="0"/>
              </a:rPr>
              <a:t>STEPS</a:t>
            </a:r>
            <a:endParaRPr lang="ru-RU" b="0" dirty="0">
              <a:latin typeface="KabelC Book" pitchFamily="82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64905"/>
            <a:ext cx="7772400" cy="1841996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Сам подход к рекламе и коммуникациям претерпел существенные 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изменения.</a:t>
            </a:r>
          </a:p>
          <a:p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Теперь 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рекламодатели используют иные критерии оценки эффективности коммуникаций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 txBox="1">
            <a:spLocks/>
          </p:cNvSpPr>
          <p:nvPr/>
        </p:nvSpPr>
        <p:spPr>
          <a:xfrm>
            <a:off x="4636268" y="2636912"/>
            <a:ext cx="4040188" cy="639762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uLnTx/>
                <a:uFillTx/>
                <a:latin typeface="KabelC Book" pitchFamily="82" charset="0"/>
              </a:rPr>
              <a:t>DATA CENTRIC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uLnTx/>
              <a:uFillTx/>
              <a:latin typeface="KabelC Book" pitchFamily="82" charset="0"/>
            </a:endParaRPr>
          </a:p>
        </p:txBody>
      </p:sp>
      <p:sp>
        <p:nvSpPr>
          <p:cNvPr id="4" name="Содержимое 3"/>
          <p:cNvSpPr txBox="1">
            <a:spLocks/>
          </p:cNvSpPr>
          <p:nvPr/>
        </p:nvSpPr>
        <p:spPr>
          <a:xfrm>
            <a:off x="4625924" y="3254995"/>
            <a:ext cx="4040188" cy="2190229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belC Book" pitchFamily="82" charset="0"/>
              </a:rPr>
              <a:t>ПЕРСОНАЛЬНОЕ СООБЩЕНИЕ</a:t>
            </a:r>
            <a:endParaRPr kumimoji="0" lang="en-US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belC Book" pitchFamily="82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000" b="1" dirty="0" smtClean="0">
                <a:latin typeface="KabelC Book" pitchFamily="82" charset="0"/>
              </a:rPr>
              <a:t>DATA MATCHING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belC Book" pitchFamily="82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belC Book" pitchFamily="82" charset="0"/>
              </a:rPr>
              <a:t>КРОСС-МЕДИА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belC Book" pitchFamily="82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belC Book" pitchFamily="82" charset="0"/>
              </a:rPr>
              <a:t>RETURN OF INVESTMENT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belC Book" pitchFamily="82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belC Book" pitchFamily="82" charset="0"/>
              </a:rPr>
              <a:t>(</a:t>
            </a:r>
            <a:r>
              <a:rPr kumimoji="0" 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belC Book" pitchFamily="82" charset="0"/>
              </a:rPr>
              <a:t>ROI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belC Book" pitchFamily="82" charset="0"/>
              </a:rPr>
              <a:t>)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belC Book" pitchFamily="82" charset="0"/>
            </a:endParaRPr>
          </a:p>
        </p:txBody>
      </p:sp>
      <p:sp>
        <p:nvSpPr>
          <p:cNvPr id="5" name="Текст 4"/>
          <p:cNvSpPr txBox="1">
            <a:spLocks/>
          </p:cNvSpPr>
          <p:nvPr/>
        </p:nvSpPr>
        <p:spPr>
          <a:xfrm>
            <a:off x="251520" y="2636912"/>
            <a:ext cx="4041775" cy="639762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KabelC Book" pitchFamily="82" charset="0"/>
              </a:rPr>
              <a:t>CUSTOMER CENTRIC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KabelC Book" pitchFamily="82" charset="0"/>
            </a:endParaRPr>
          </a:p>
        </p:txBody>
      </p:sp>
      <p:sp>
        <p:nvSpPr>
          <p:cNvPr id="6" name="Содержимое 5"/>
          <p:cNvSpPr txBox="1">
            <a:spLocks/>
          </p:cNvSpPr>
          <p:nvPr/>
        </p:nvSpPr>
        <p:spPr>
          <a:xfrm>
            <a:off x="251520" y="3276674"/>
            <a:ext cx="4041775" cy="2168550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belC Book" pitchFamily="82" charset="0"/>
              </a:rPr>
              <a:t>INSIGHT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belC Book" pitchFamily="82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belC Book" pitchFamily="82" charset="0"/>
              </a:rPr>
              <a:t>TOUCH  POINTS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belC Book" pitchFamily="82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belC Book" pitchFamily="82" charset="0"/>
              </a:rPr>
              <a:t>МЕДИА-МИКС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belC Book" pitchFamily="82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belC Book" pitchFamily="82" charset="0"/>
              </a:rPr>
              <a:t>ЦЕНА ЗА ПУНКТ РЕЙТИНГА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belC Book" pitchFamily="82" charset="0"/>
              </a:rPr>
              <a:t> (</a:t>
            </a:r>
            <a:r>
              <a:rPr kumimoji="0" 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belC Book" pitchFamily="82" charset="0"/>
              </a:rPr>
              <a:t>CPP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belC Book" pitchFamily="82" charset="0"/>
              </a:rPr>
              <a:t>)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belC Book" pitchFamily="82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1440160"/>
          </a:xfrm>
        </p:spPr>
        <p:txBody>
          <a:bodyPr>
            <a:noAutofit/>
          </a:bodyPr>
          <a:lstStyle/>
          <a:p>
            <a:r>
              <a:rPr lang="ru-RU" sz="4000" dirty="0" smtClean="0">
                <a:latin typeface="KabelC Book" pitchFamily="82" charset="0"/>
              </a:rPr>
              <a:t>НОВЫЕ </a:t>
            </a:r>
            <a:r>
              <a:rPr lang="en-US" sz="4000" dirty="0" smtClean="0">
                <a:latin typeface="KabelC Book" pitchFamily="82" charset="0"/>
              </a:rPr>
              <a:t> </a:t>
            </a:r>
            <a:r>
              <a:rPr lang="ru-RU" sz="4000" dirty="0" smtClean="0">
                <a:latin typeface="KabelC Book" pitchFamily="82" charset="0"/>
              </a:rPr>
              <a:t>ИНСТРУМЕНТЫ </a:t>
            </a:r>
            <a:r>
              <a:rPr lang="en-US" sz="4000" dirty="0" smtClean="0">
                <a:latin typeface="KabelC Book" pitchFamily="82" charset="0"/>
              </a:rPr>
              <a:t> </a:t>
            </a:r>
            <a:r>
              <a:rPr lang="ru-RU" sz="4000" dirty="0" smtClean="0">
                <a:latin typeface="KabelC Book" pitchFamily="82" charset="0"/>
              </a:rPr>
              <a:t>КОММУНИКАЦИИ</a:t>
            </a:r>
            <a:endParaRPr lang="ru-RU" sz="4000" dirty="0">
              <a:latin typeface="KabelC Book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ru-RU" dirty="0" smtClean="0">
                <a:latin typeface="KabelC Book" pitchFamily="82" charset="0"/>
              </a:rPr>
              <a:t>НОВЫЕ ВОЗМОЖНОСТИ</a:t>
            </a:r>
            <a:endParaRPr lang="ru-RU" dirty="0">
              <a:latin typeface="KabelC Book" pitchFamily="8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052736"/>
            <a:ext cx="8064896" cy="5517232"/>
          </a:xfrm>
        </p:spPr>
        <p:txBody>
          <a:bodyPr>
            <a:normAutofit fontScale="85000" lnSpcReduction="20000"/>
          </a:bodyPr>
          <a:lstStyle/>
          <a:p>
            <a:pPr marL="0" indent="982663">
              <a:buNone/>
              <a:tabLst>
                <a:tab pos="0" algn="l"/>
              </a:tabLst>
            </a:pPr>
            <a:r>
              <a:rPr lang="ru-RU" dirty="0" smtClean="0">
                <a:latin typeface="KabelC Book" pitchFamily="82" charset="0"/>
              </a:rPr>
              <a:t>показывать рекламу именно</a:t>
            </a:r>
          </a:p>
          <a:p>
            <a:pPr marL="0" indent="982663">
              <a:buNone/>
              <a:tabLst>
                <a:tab pos="0" algn="l"/>
              </a:tabLst>
            </a:pPr>
            <a:r>
              <a:rPr lang="ru-RU" b="1" dirty="0" smtClean="0">
                <a:latin typeface="KabelC Book" pitchFamily="82" charset="0"/>
              </a:rPr>
              <a:t>НАШИМ клиентам</a:t>
            </a:r>
          </a:p>
          <a:p>
            <a:pPr marL="0" indent="982663">
              <a:buNone/>
              <a:tabLst>
                <a:tab pos="0" algn="l"/>
              </a:tabLst>
            </a:pPr>
            <a:r>
              <a:rPr lang="ru-RU" dirty="0" smtClean="0">
                <a:latin typeface="KabelC Book" pitchFamily="82" charset="0"/>
              </a:rPr>
              <a:t>и похожим на них по интересам</a:t>
            </a:r>
          </a:p>
          <a:p>
            <a:pPr marL="0" indent="0">
              <a:buNone/>
              <a:tabLst>
                <a:tab pos="0" algn="l"/>
              </a:tabLst>
            </a:pPr>
            <a:endParaRPr lang="ru-RU" dirty="0" smtClean="0">
              <a:latin typeface="KabelC Book" pitchFamily="82" charset="0"/>
            </a:endParaRPr>
          </a:p>
          <a:p>
            <a:pPr>
              <a:lnSpc>
                <a:spcPct val="120000"/>
              </a:lnSpc>
              <a:buNone/>
            </a:pPr>
            <a:r>
              <a:rPr lang="ru-RU" dirty="0" smtClean="0">
                <a:latin typeface="KabelC Book" pitchFamily="82" charset="0"/>
              </a:rPr>
              <a:t>мы можем </a:t>
            </a:r>
            <a:r>
              <a:rPr lang="ru-RU" b="1" dirty="0" smtClean="0">
                <a:latin typeface="KabelC Book" pitchFamily="82" charset="0"/>
              </a:rPr>
              <a:t>СОВЕРШЕННО ТОЧНО </a:t>
            </a:r>
            <a:r>
              <a:rPr lang="ru-RU" b="1" dirty="0" smtClean="0">
                <a:latin typeface="KabelC Book" pitchFamily="82" charset="0"/>
              </a:rPr>
              <a:t>У</a:t>
            </a:r>
            <a:r>
              <a:rPr lang="ru-RU" b="1" dirty="0" smtClean="0">
                <a:latin typeface="KabelC Book" pitchFamily="82" charset="0"/>
              </a:rPr>
              <a:t>ЗНАТЬ</a:t>
            </a:r>
            <a:r>
              <a:rPr lang="ru-RU" dirty="0" smtClean="0">
                <a:latin typeface="KabelC Book" pitchFamily="82" charset="0"/>
              </a:rPr>
              <a:t>:</a:t>
            </a:r>
          </a:p>
          <a:p>
            <a:pPr>
              <a:lnSpc>
                <a:spcPct val="120000"/>
              </a:lnSpc>
            </a:pPr>
            <a:r>
              <a:rPr lang="ru-RU" dirty="0" smtClean="0">
                <a:latin typeface="KabelC Book" pitchFamily="82" charset="0"/>
              </a:rPr>
              <a:t>сколько те, </a:t>
            </a:r>
            <a:r>
              <a:rPr lang="ru-RU" u="sng" dirty="0" smtClean="0">
                <a:latin typeface="KabelC Book" pitchFamily="82" charset="0"/>
              </a:rPr>
              <a:t>кому мы интересны</a:t>
            </a:r>
            <a:r>
              <a:rPr lang="ru-RU" dirty="0" smtClean="0">
                <a:latin typeface="KabelC Book" pitchFamily="82" charset="0"/>
              </a:rPr>
              <a:t>, тратят у нас, у наших конкурентов и на одежду в</a:t>
            </a:r>
            <a:r>
              <a:rPr lang="en-US" dirty="0" smtClean="0">
                <a:latin typeface="KabelC Book" pitchFamily="82" charset="0"/>
              </a:rPr>
              <a:t> </a:t>
            </a:r>
            <a:r>
              <a:rPr lang="ru-RU" dirty="0" smtClean="0">
                <a:latin typeface="KabelC Book" pitchFamily="82" charset="0"/>
              </a:rPr>
              <a:t>целом</a:t>
            </a:r>
            <a:endParaRPr lang="en-US" dirty="0" smtClean="0">
              <a:latin typeface="KabelC Book" pitchFamily="82" charset="0"/>
            </a:endParaRPr>
          </a:p>
          <a:p>
            <a:pPr>
              <a:lnSpc>
                <a:spcPct val="120000"/>
              </a:lnSpc>
            </a:pPr>
            <a:r>
              <a:rPr lang="ru-RU" dirty="0" smtClean="0">
                <a:latin typeface="KabelC Book" pitchFamily="82" charset="0"/>
              </a:rPr>
              <a:t>как часто тратят и на что</a:t>
            </a:r>
            <a:endParaRPr lang="en-US" dirty="0" smtClean="0">
              <a:latin typeface="KabelC Book" pitchFamily="82" charset="0"/>
            </a:endParaRPr>
          </a:p>
          <a:p>
            <a:pPr>
              <a:lnSpc>
                <a:spcPct val="120000"/>
              </a:lnSpc>
            </a:pPr>
            <a:r>
              <a:rPr lang="ru-RU" dirty="0" smtClean="0">
                <a:latin typeface="KabelC Book" pitchFamily="82" charset="0"/>
              </a:rPr>
              <a:t>какой ежемесячный доход, сколько у них кредитов</a:t>
            </a:r>
            <a:endParaRPr lang="en-US" dirty="0" smtClean="0">
              <a:latin typeface="KabelC Book" pitchFamily="82" charset="0"/>
            </a:endParaRPr>
          </a:p>
          <a:p>
            <a:pPr>
              <a:lnSpc>
                <a:spcPct val="120000"/>
              </a:lnSpc>
            </a:pPr>
            <a:r>
              <a:rPr lang="ru-RU" dirty="0" smtClean="0">
                <a:latin typeface="KabelC Book" pitchFamily="82" charset="0"/>
              </a:rPr>
              <a:t>РЕАЛЬНЫЙ </a:t>
            </a:r>
            <a:r>
              <a:rPr lang="ru-RU" dirty="0" err="1" smtClean="0">
                <a:latin typeface="KabelC Book" pitchFamily="82" charset="0"/>
              </a:rPr>
              <a:t>соц</a:t>
            </a:r>
            <a:r>
              <a:rPr lang="en-US" dirty="0" smtClean="0">
                <a:latin typeface="KabelC Book" pitchFamily="82" charset="0"/>
              </a:rPr>
              <a:t>/</a:t>
            </a:r>
            <a:r>
              <a:rPr lang="ru-RU" dirty="0" err="1" smtClean="0">
                <a:latin typeface="KabelC Book" pitchFamily="82" charset="0"/>
              </a:rPr>
              <a:t>дем</a:t>
            </a:r>
            <a:r>
              <a:rPr lang="ru-RU" dirty="0" smtClean="0">
                <a:latin typeface="KabelC Book" pitchFamily="82" charset="0"/>
              </a:rPr>
              <a:t>  профиль, географию их передвижений  и точный  возраст</a:t>
            </a:r>
          </a:p>
          <a:p>
            <a:pPr>
              <a:lnSpc>
                <a:spcPct val="120000"/>
              </a:lnSpc>
            </a:pPr>
            <a:r>
              <a:rPr lang="ru-RU" dirty="0" smtClean="0">
                <a:latin typeface="KabelC Book" pitchFamily="82" charset="0"/>
              </a:rPr>
              <a:t>сферу их интересов в Интернет</a:t>
            </a:r>
          </a:p>
          <a:p>
            <a:endParaRPr lang="ru-RU" dirty="0"/>
          </a:p>
        </p:txBody>
      </p:sp>
      <p:pic>
        <p:nvPicPr>
          <p:cNvPr id="2050" name="Picture 2" descr="http://icdn.lenta.ru/images/2013/07/03/18/20130703181817090/pic_87b1018686a3da3d8318ac985254dbb0."/>
          <p:cNvPicPr>
            <a:picLocks noChangeAspect="1" noChangeArrowheads="1"/>
          </p:cNvPicPr>
          <p:nvPr/>
        </p:nvPicPr>
        <p:blipFill>
          <a:blip r:embed="rId2" cstate="print"/>
          <a:srcRect l="3600" t="16200" r="4601" b="16301"/>
          <a:stretch>
            <a:fillRect/>
          </a:stretch>
        </p:blipFill>
        <p:spPr bwMode="auto">
          <a:xfrm>
            <a:off x="6012160" y="1124744"/>
            <a:ext cx="1728192" cy="8471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25760"/>
            <a:ext cx="8229600" cy="1143000"/>
          </a:xfrm>
        </p:spPr>
        <p:txBody>
          <a:bodyPr/>
          <a:lstStyle/>
          <a:p>
            <a:r>
              <a:rPr lang="ru-RU" dirty="0" smtClean="0">
                <a:latin typeface="KabelC Book" pitchFamily="82" charset="0"/>
              </a:rPr>
              <a:t>КАК</a:t>
            </a:r>
            <a:r>
              <a:rPr lang="en-US" dirty="0" smtClean="0">
                <a:latin typeface="KabelC Book" pitchFamily="82" charset="0"/>
              </a:rPr>
              <a:t> </a:t>
            </a:r>
            <a:r>
              <a:rPr lang="ru-RU" dirty="0" smtClean="0">
                <a:latin typeface="KabelC Book" pitchFamily="82" charset="0"/>
              </a:rPr>
              <a:t>?</a:t>
            </a:r>
            <a:r>
              <a:rPr lang="en-US" dirty="0" smtClean="0">
                <a:latin typeface="KabelC Book" pitchFamily="82" charset="0"/>
              </a:rPr>
              <a:t>??</a:t>
            </a:r>
            <a:endParaRPr lang="ru-RU" dirty="0">
              <a:latin typeface="KabelC Book" pitchFamily="82" charset="0"/>
            </a:endParaRPr>
          </a:p>
        </p:txBody>
      </p:sp>
      <p:pic>
        <p:nvPicPr>
          <p:cNvPr id="1026" name="Picture 2" descr="http://img-fotki.yandex.ru/get/5100/302433518.1b9/0_15663d_616fa18f_orig.jpg"/>
          <p:cNvPicPr>
            <a:picLocks noChangeAspect="1" noChangeArrowheads="1"/>
          </p:cNvPicPr>
          <p:nvPr/>
        </p:nvPicPr>
        <p:blipFill>
          <a:blip r:embed="rId2" cstate="print"/>
          <a:srcRect l="1477" t="22856" r="9193" b="13959"/>
          <a:stretch>
            <a:fillRect/>
          </a:stretch>
        </p:blipFill>
        <p:spPr bwMode="auto">
          <a:xfrm>
            <a:off x="5868144" y="3501008"/>
            <a:ext cx="2808312" cy="1322925"/>
          </a:xfrm>
          <a:prstGeom prst="rect">
            <a:avLst/>
          </a:prstGeom>
          <a:noFill/>
        </p:spPr>
      </p:pic>
      <p:pic>
        <p:nvPicPr>
          <p:cNvPr id="1029" name="Picture 5" descr="http://thumb101.shutterstock.com/display_pic_with_logo/726661/726661,1323687910,3/stock-photo-computer-generated-image-of-an-address-bar-in-an-internet-browser-with-cursor-arrow-subtle-blue-90622516.jpg"/>
          <p:cNvPicPr>
            <a:picLocks noChangeAspect="1" noChangeArrowheads="1"/>
          </p:cNvPicPr>
          <p:nvPr/>
        </p:nvPicPr>
        <p:blipFill>
          <a:blip r:embed="rId3" cstate="print"/>
          <a:srcRect b="5501"/>
          <a:stretch>
            <a:fillRect/>
          </a:stretch>
        </p:blipFill>
        <p:spPr bwMode="auto">
          <a:xfrm>
            <a:off x="683568" y="3501008"/>
            <a:ext cx="1928813" cy="1296144"/>
          </a:xfrm>
          <a:prstGeom prst="rect">
            <a:avLst/>
          </a:prstGeom>
          <a:noFill/>
        </p:spPr>
      </p:pic>
      <p:pic>
        <p:nvPicPr>
          <p:cNvPr id="1031" name="Picture 7" descr="http://thumb1.shutterstock.com/display_pic_with_logo/1081448/258082364/stock-vector-data-filter-concept-data-analytics-258082364.jpg"/>
          <p:cNvPicPr>
            <a:picLocks noChangeAspect="1" noChangeArrowheads="1"/>
          </p:cNvPicPr>
          <p:nvPr/>
        </p:nvPicPr>
        <p:blipFill>
          <a:blip r:embed="rId4" cstate="print"/>
          <a:srcRect l="25200" t="19302" r="26081" b="21184"/>
          <a:stretch>
            <a:fillRect/>
          </a:stretch>
        </p:blipFill>
        <p:spPr bwMode="auto">
          <a:xfrm>
            <a:off x="3495772" y="2780928"/>
            <a:ext cx="1580284" cy="2016224"/>
          </a:xfrm>
          <a:prstGeom prst="rect">
            <a:avLst/>
          </a:prstGeom>
          <a:noFill/>
        </p:spPr>
      </p:pic>
      <p:sp>
        <p:nvSpPr>
          <p:cNvPr id="11" name="Выгнутая влево стрелка 10"/>
          <p:cNvSpPr/>
          <p:nvPr/>
        </p:nvSpPr>
        <p:spPr>
          <a:xfrm rot="5400000" flipV="1">
            <a:off x="1475656" y="836712"/>
            <a:ext cx="1800200" cy="3096344"/>
          </a:xfrm>
          <a:prstGeom prst="curved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Выгнутая влево стрелка 11"/>
          <p:cNvSpPr/>
          <p:nvPr/>
        </p:nvSpPr>
        <p:spPr>
          <a:xfrm rot="16200000" flipH="1" flipV="1">
            <a:off x="5364088" y="836712"/>
            <a:ext cx="1800200" cy="3096344"/>
          </a:xfrm>
          <a:prstGeom prst="curved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59832" y="5445224"/>
            <a:ext cx="25929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KabelC Book" pitchFamily="82" charset="0"/>
                <a:cs typeface="Aharoni" pitchFamily="2" charset="-79"/>
              </a:rPr>
              <a:t>НАША </a:t>
            </a:r>
          </a:p>
          <a:p>
            <a:pPr algn="ctr"/>
            <a:r>
              <a:rPr lang="ru-RU" sz="2800" b="1" dirty="0" smtClean="0">
                <a:latin typeface="KabelC Book" pitchFamily="82" charset="0"/>
                <a:cs typeface="Aharoni" pitchFamily="2" charset="-79"/>
              </a:rPr>
              <a:t>КОРОЛЕВА</a:t>
            </a:r>
            <a:endParaRPr lang="ru-RU" sz="2800" b="1" dirty="0">
              <a:latin typeface="KabelC Book" pitchFamily="82" charset="0"/>
              <a:cs typeface="Aharoni" pitchFamily="2" charset="-79"/>
            </a:endParaRPr>
          </a:p>
        </p:txBody>
      </p:sp>
      <p:pic>
        <p:nvPicPr>
          <p:cNvPr id="14" name="Рисунок 13" descr="crow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67944" y="4941168"/>
            <a:ext cx="576064" cy="576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KabelC Book" pitchFamily="82" charset="0"/>
              </a:rPr>
              <a:t>2016 - …</a:t>
            </a:r>
            <a:endParaRPr lang="ru-RU" sz="4000" dirty="0">
              <a:latin typeface="KabelC Book" pitchFamily="8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41576" y="384199"/>
            <a:ext cx="4978896" cy="556508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latin typeface="KabelC Book" pitchFamily="82" charset="0"/>
              </a:rPr>
              <a:t>новые </a:t>
            </a:r>
            <a:r>
              <a:rPr lang="ru-RU" b="1" dirty="0" smtClean="0">
                <a:latin typeface="KabelC Book" pitchFamily="82" charset="0"/>
              </a:rPr>
              <a:t>критерии оценки</a:t>
            </a:r>
          </a:p>
          <a:p>
            <a:pPr algn="ctr">
              <a:buNone/>
            </a:pPr>
            <a:endParaRPr lang="ru-RU" sz="1200" b="1" dirty="0" smtClean="0">
              <a:latin typeface="KabelC Book" pitchFamily="82" charset="0"/>
            </a:endParaRPr>
          </a:p>
          <a:p>
            <a:pPr algn="ctr">
              <a:buNone/>
            </a:pPr>
            <a:r>
              <a:rPr lang="ru-RU" sz="2800" dirty="0" smtClean="0">
                <a:latin typeface="KabelC Book" pitchFamily="82" charset="0"/>
              </a:rPr>
              <a:t>ИЗМЕРИМАЯ</a:t>
            </a:r>
          </a:p>
          <a:p>
            <a:pPr algn="ctr">
              <a:buNone/>
            </a:pPr>
            <a:r>
              <a:rPr lang="ru-RU" sz="2800" b="1" dirty="0" smtClean="0">
                <a:latin typeface="KabelC Book" pitchFamily="82" charset="0"/>
              </a:rPr>
              <a:t>СТОИМОСТЬ</a:t>
            </a:r>
            <a:r>
              <a:rPr lang="ru-RU" sz="2800" b="1" dirty="0" smtClean="0">
                <a:latin typeface="KabelC Book" pitchFamily="82" charset="0"/>
              </a:rPr>
              <a:t> </a:t>
            </a:r>
            <a:r>
              <a:rPr lang="ru-RU" sz="2800" b="1" dirty="0" smtClean="0">
                <a:latin typeface="KabelC Book" pitchFamily="82" charset="0"/>
              </a:rPr>
              <a:t>ПРИВЛЕЧЕНИЯ</a:t>
            </a:r>
          </a:p>
          <a:p>
            <a:pPr algn="ctr">
              <a:buNone/>
            </a:pPr>
            <a:r>
              <a:rPr lang="ru-RU" sz="2800" dirty="0" smtClean="0">
                <a:latin typeface="KabelC Book" pitchFamily="82" charset="0"/>
              </a:rPr>
              <a:t>ПОКУПАТЕЛЯ</a:t>
            </a:r>
            <a:endParaRPr lang="en-US" sz="2800" dirty="0" smtClean="0">
              <a:latin typeface="KabelC Book" pitchFamily="82" charset="0"/>
            </a:endParaRPr>
          </a:p>
          <a:p>
            <a:pPr algn="ctr">
              <a:buNone/>
            </a:pPr>
            <a:endParaRPr lang="ru-RU" sz="1200" b="1" dirty="0" smtClean="0">
              <a:latin typeface="KabelC Book" pitchFamily="82" charset="0"/>
            </a:endParaRPr>
          </a:p>
          <a:p>
            <a:pPr algn="ctr">
              <a:buNone/>
            </a:pPr>
            <a:r>
              <a:rPr lang="ru-RU" sz="2800" dirty="0" smtClean="0">
                <a:latin typeface="KabelC Book" pitchFamily="82" charset="0"/>
              </a:rPr>
              <a:t>СТОИМОСТЬ ПОКУПАТЕЛЯ</a:t>
            </a:r>
          </a:p>
          <a:p>
            <a:pPr algn="ctr">
              <a:buNone/>
            </a:pPr>
            <a:r>
              <a:rPr lang="ru-RU" sz="2800" b="1" dirty="0" smtClean="0">
                <a:latin typeface="KabelC Book" pitchFamily="82" charset="0"/>
              </a:rPr>
              <a:t>ОПРЕДЕЛЕННОГО ТИПА</a:t>
            </a:r>
          </a:p>
          <a:p>
            <a:pPr algn="ctr">
              <a:buNone/>
            </a:pPr>
            <a:endParaRPr lang="ru-RU" sz="1200" b="1" dirty="0" smtClean="0">
              <a:latin typeface="KabelC Book" pitchFamily="82" charset="0"/>
            </a:endParaRPr>
          </a:p>
          <a:p>
            <a:pPr algn="ctr">
              <a:buNone/>
            </a:pPr>
            <a:r>
              <a:rPr lang="en-US" sz="2800" b="1" dirty="0" err="1" smtClean="0">
                <a:latin typeface="KabelC Book" pitchFamily="82" charset="0"/>
              </a:rPr>
              <a:t>ROI</a:t>
            </a:r>
            <a:endParaRPr lang="ru-RU" sz="2800" dirty="0">
              <a:latin typeface="KabelC Book" pitchFamily="82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KabelC Book" pitchFamily="82" charset="0"/>
              </a:rPr>
              <a:t>В 2016 году основными стратегически важными </a:t>
            </a:r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KabelC Book" pitchFamily="82" charset="0"/>
              </a:rPr>
              <a:t> каналами </a:t>
            </a:r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KabelC Book" pitchFamily="82" charset="0"/>
              </a:rPr>
              <a:t>коммуникации </a:t>
            </a:r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KabelC Book" pitchFamily="82" charset="0"/>
              </a:rPr>
              <a:t> будем </a:t>
            </a:r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KabelC Book" pitchFamily="82" charset="0"/>
              </a:rPr>
              <a:t>считать </a:t>
            </a:r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KabelC Book" pitchFamily="82" charset="0"/>
              </a:rPr>
              <a:t> те</a:t>
            </a:r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KabelC Book" pitchFamily="82" charset="0"/>
              </a:rPr>
              <a:t>, которые  могут </a:t>
            </a:r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KabelC Book" pitchFamily="82" charset="0"/>
              </a:rPr>
              <a:t> привести </a:t>
            </a: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KabelC Book" pitchFamily="82" charset="0"/>
              </a:rPr>
              <a:t>измеряемый трафик</a:t>
            </a:r>
            <a:endParaRPr lang="ru-RU" sz="2400" b="1" dirty="0">
              <a:solidFill>
                <a:schemeClr val="tx1">
                  <a:lumMod val="85000"/>
                  <a:lumOff val="15000"/>
                </a:schemeClr>
              </a:solidFill>
              <a:latin typeface="KabelC Book" pitchFamily="8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79712" y="5085184"/>
            <a:ext cx="47525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KabelC Book" pitchFamily="82" charset="0"/>
              </a:rPr>
              <a:t>БОЛЬШЕ ДЕНЕГ НА КОММУНИКАЦИЮ</a:t>
            </a:r>
            <a:endParaRPr lang="ru-RU" sz="4000" b="1" dirty="0">
              <a:solidFill>
                <a:srgbClr val="C00000"/>
              </a:solidFill>
              <a:latin typeface="KabelC Book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build="p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568952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KabelC Book" pitchFamily="82" charset="0"/>
              </a:rPr>
              <a:t>и всё же…</a:t>
            </a:r>
            <a:br>
              <a:rPr lang="ru-RU" dirty="0" smtClean="0">
                <a:latin typeface="KabelC Book" pitchFamily="82" charset="0"/>
              </a:rPr>
            </a:br>
            <a:r>
              <a:rPr lang="ru-RU" dirty="0" smtClean="0">
                <a:latin typeface="KabelC Book" pitchFamily="82" charset="0"/>
              </a:rPr>
              <a:t>…ЕСТЬ </a:t>
            </a:r>
            <a:r>
              <a:rPr lang="ru-RU" dirty="0" smtClean="0">
                <a:latin typeface="KabelC Book" pitchFamily="82" charset="0"/>
              </a:rPr>
              <a:t>ИСКЛЮЧЕНИЯ</a:t>
            </a:r>
            <a:endParaRPr lang="ru-RU" dirty="0">
              <a:latin typeface="KabelC Book" pitchFamily="8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23528" y="2071389"/>
            <a:ext cx="4176464" cy="416592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  <a:tabLst>
                <a:tab pos="0" algn="l"/>
              </a:tabLst>
            </a:pPr>
            <a:r>
              <a:rPr lang="ru-RU" sz="3200" b="1" dirty="0" smtClean="0">
                <a:latin typeface="KabelC Book" pitchFamily="82" charset="0"/>
              </a:rPr>
              <a:t>первый</a:t>
            </a:r>
            <a:r>
              <a:rPr lang="ru-RU" sz="3200" dirty="0" smtClean="0">
                <a:latin typeface="KabelC Book" pitchFamily="82" charset="0"/>
              </a:rPr>
              <a:t> </a:t>
            </a:r>
            <a:r>
              <a:rPr lang="ru-RU" sz="3200" dirty="0" smtClean="0">
                <a:latin typeface="KabelC Book" pitchFamily="82" charset="0"/>
              </a:rPr>
              <a:t>магазин</a:t>
            </a:r>
          </a:p>
          <a:p>
            <a:pPr marL="0" indent="0">
              <a:buNone/>
              <a:tabLst>
                <a:tab pos="0" algn="l"/>
              </a:tabLst>
            </a:pPr>
            <a:r>
              <a:rPr lang="ru-RU" sz="3200" dirty="0" smtClean="0">
                <a:latin typeface="KabelC Book" pitchFamily="82" charset="0"/>
              </a:rPr>
              <a:t>в </a:t>
            </a:r>
            <a:r>
              <a:rPr lang="ru-RU" sz="3200" dirty="0" smtClean="0">
                <a:latin typeface="KabelC Book" pitchFamily="82" charset="0"/>
              </a:rPr>
              <a:t>малых городах</a:t>
            </a:r>
          </a:p>
          <a:p>
            <a:pPr marL="0" indent="0">
              <a:buNone/>
              <a:tabLst>
                <a:tab pos="0" algn="l"/>
              </a:tabLst>
            </a:pPr>
            <a:r>
              <a:rPr lang="ru-RU" dirty="0" smtClean="0">
                <a:latin typeface="KabelC Book" pitchFamily="82" charset="0"/>
              </a:rPr>
              <a:t>	</a:t>
            </a:r>
            <a:r>
              <a:rPr lang="ru-RU" sz="2000" dirty="0" smtClean="0">
                <a:latin typeface="KabelC Book" pitchFamily="82" charset="0"/>
              </a:rPr>
              <a:t>при отсутствии весомой</a:t>
            </a:r>
          </a:p>
          <a:p>
            <a:pPr marL="0" indent="0">
              <a:buNone/>
              <a:tabLst>
                <a:tab pos="0" algn="l"/>
              </a:tabLst>
            </a:pPr>
            <a:r>
              <a:rPr lang="ru-RU" sz="2000" dirty="0" smtClean="0">
                <a:latin typeface="KabelC Book" pitchFamily="82" charset="0"/>
              </a:rPr>
              <a:t>рекламной поддержки </a:t>
            </a:r>
            <a:r>
              <a:rPr lang="en-US" sz="2000" dirty="0" smtClean="0">
                <a:latin typeface="KabelC Book" pitchFamily="82" charset="0"/>
              </a:rPr>
              <a:t> </a:t>
            </a:r>
            <a:r>
              <a:rPr lang="ru-RU" sz="2000" dirty="0" smtClean="0">
                <a:latin typeface="KabelC Book" pitchFamily="82" charset="0"/>
              </a:rPr>
              <a:t>от ТЦ</a:t>
            </a:r>
          </a:p>
          <a:p>
            <a:pPr marL="0" indent="0">
              <a:buNone/>
              <a:tabLst>
                <a:tab pos="0" algn="l"/>
              </a:tabLst>
            </a:pPr>
            <a:r>
              <a:rPr lang="ru-RU" sz="2000" dirty="0" smtClean="0">
                <a:latin typeface="KabelC Book" pitchFamily="82" charset="0"/>
              </a:rPr>
              <a:t>или если это отдельно стоящий магазин</a:t>
            </a:r>
          </a:p>
          <a:p>
            <a:pPr marL="0" indent="0">
              <a:buNone/>
              <a:tabLst>
                <a:tab pos="0" algn="l"/>
              </a:tabLst>
            </a:pPr>
            <a:endParaRPr lang="ru-RU" dirty="0" smtClean="0">
              <a:latin typeface="KabelC Book" pitchFamily="82" charset="0"/>
            </a:endParaRPr>
          </a:p>
          <a:p>
            <a:pPr marL="0" indent="0">
              <a:buNone/>
              <a:tabLst>
                <a:tab pos="0" algn="l"/>
              </a:tabLst>
            </a:pPr>
            <a:r>
              <a:rPr lang="en-US" sz="3200" dirty="0" smtClean="0">
                <a:latin typeface="KabelC Book" pitchFamily="82" charset="0"/>
              </a:rPr>
              <a:t>MESSAGE</a:t>
            </a:r>
            <a:endParaRPr lang="ru-RU" sz="3200" dirty="0" smtClean="0">
              <a:latin typeface="KabelC Book" pitchFamily="82" charset="0"/>
            </a:endParaRPr>
          </a:p>
          <a:p>
            <a:pPr marL="0" indent="0">
              <a:buNone/>
              <a:tabLst>
                <a:tab pos="0" algn="l"/>
              </a:tabLst>
            </a:pPr>
            <a:r>
              <a:rPr lang="ru-RU" sz="2200" b="1" dirty="0" smtClean="0">
                <a:latin typeface="KabelC Book" pitchFamily="82" charset="0"/>
              </a:rPr>
              <a:t>первый магазин в </a:t>
            </a:r>
            <a:r>
              <a:rPr lang="ru-RU" sz="2200" b="1" dirty="0" err="1" smtClean="0">
                <a:latin typeface="KabelC Book" pitchFamily="82" charset="0"/>
              </a:rPr>
              <a:t>Н-ске</a:t>
            </a:r>
            <a:r>
              <a:rPr lang="ru-RU" sz="2200" b="1" dirty="0" smtClean="0">
                <a:latin typeface="KabelC Book" pitchFamily="82" charset="0"/>
              </a:rPr>
              <a:t>,</a:t>
            </a:r>
          </a:p>
          <a:p>
            <a:pPr marL="0" indent="0">
              <a:buNone/>
              <a:tabLst>
                <a:tab pos="0" algn="l"/>
              </a:tabLst>
            </a:pPr>
            <a:r>
              <a:rPr lang="ru-RU" sz="2200" b="1" dirty="0" smtClean="0">
                <a:latin typeface="KabelC Book" pitchFamily="82" charset="0"/>
              </a:rPr>
              <a:t>адрес, стрелка</a:t>
            </a:r>
            <a:endParaRPr lang="ru-RU" sz="2200" b="1" dirty="0">
              <a:latin typeface="KabelC Book" pitchFamily="82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2060849"/>
            <a:ext cx="4316288" cy="403244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200" dirty="0" smtClean="0">
                <a:latin typeface="KabelC Book" pitchFamily="82" charset="0"/>
              </a:rPr>
              <a:t>магазин </a:t>
            </a:r>
            <a:r>
              <a:rPr lang="ru-RU" sz="3200" dirty="0" smtClean="0">
                <a:latin typeface="KabelC Book" pitchFamily="82" charset="0"/>
              </a:rPr>
              <a:t>расположенный</a:t>
            </a:r>
          </a:p>
          <a:p>
            <a:pPr marL="0" indent="0">
              <a:buNone/>
            </a:pPr>
            <a:r>
              <a:rPr lang="ru-RU" sz="3200" b="1" dirty="0" smtClean="0">
                <a:latin typeface="KabelC Book" pitchFamily="82" charset="0"/>
              </a:rPr>
              <a:t>НЕ в «меховом</a:t>
            </a:r>
            <a:r>
              <a:rPr lang="ru-RU" sz="3200" b="1" dirty="0" smtClean="0">
                <a:latin typeface="KabelC Book" pitchFamily="82" charset="0"/>
              </a:rPr>
              <a:t>» районе</a:t>
            </a:r>
          </a:p>
          <a:p>
            <a:pPr marL="0" indent="0">
              <a:buNone/>
            </a:pPr>
            <a:r>
              <a:rPr lang="ru-RU" sz="2000" dirty="0" smtClean="0">
                <a:latin typeface="KabelC Book" pitchFamily="82" charset="0"/>
              </a:rPr>
              <a:t>(Тюмень, Нижний Новгород)</a:t>
            </a:r>
          </a:p>
          <a:p>
            <a:pPr marL="0" indent="0">
              <a:buNone/>
            </a:pPr>
            <a:endParaRPr lang="ru-RU" dirty="0" smtClean="0">
              <a:latin typeface="KabelC Book" pitchFamily="82" charset="0"/>
            </a:endParaRPr>
          </a:p>
          <a:p>
            <a:pPr marL="0" indent="0">
              <a:buNone/>
            </a:pPr>
            <a:endParaRPr lang="ru-RU" dirty="0" smtClean="0">
              <a:latin typeface="KabelC Book" pitchFamily="82" charset="0"/>
            </a:endParaRPr>
          </a:p>
          <a:p>
            <a:pPr marL="0" indent="0">
              <a:buNone/>
            </a:pPr>
            <a:endParaRPr lang="ru-RU" dirty="0" smtClean="0">
              <a:latin typeface="KabelC Book" pitchFamily="82" charset="0"/>
            </a:endParaRPr>
          </a:p>
          <a:p>
            <a:pPr marL="0" indent="0">
              <a:buNone/>
              <a:tabLst>
                <a:tab pos="0" algn="l"/>
              </a:tabLst>
            </a:pPr>
            <a:r>
              <a:rPr lang="en-US" sz="3200" dirty="0" smtClean="0">
                <a:latin typeface="KabelC Book" pitchFamily="82" charset="0"/>
              </a:rPr>
              <a:t>MESSAGE</a:t>
            </a:r>
            <a:endParaRPr lang="ru-RU" sz="3200" dirty="0" smtClean="0">
              <a:latin typeface="KabelC Book" pitchFamily="82" charset="0"/>
            </a:endParaRPr>
          </a:p>
          <a:p>
            <a:pPr marL="0" indent="0">
              <a:buNone/>
              <a:tabLst>
                <a:tab pos="0" algn="l"/>
              </a:tabLst>
            </a:pPr>
            <a:r>
              <a:rPr lang="ru-RU" sz="2200" b="1" dirty="0" err="1" smtClean="0">
                <a:latin typeface="KabelC Book" pitchFamily="82" charset="0"/>
              </a:rPr>
              <a:t>товар+цена+скидка</a:t>
            </a:r>
            <a:endParaRPr lang="ru-RU" sz="2200" b="1" dirty="0" smtClean="0">
              <a:latin typeface="KabelC Book" pitchFamily="82" charset="0"/>
            </a:endParaRPr>
          </a:p>
          <a:p>
            <a:pPr marL="0" indent="0">
              <a:buNone/>
              <a:tabLst>
                <a:tab pos="0" algn="l"/>
              </a:tabLst>
            </a:pPr>
            <a:r>
              <a:rPr lang="ru-RU" sz="2200" b="1" dirty="0" err="1" smtClean="0">
                <a:latin typeface="KabelC Book" pitchFamily="82" charset="0"/>
              </a:rPr>
              <a:t>лучше,чем</a:t>
            </a:r>
            <a:r>
              <a:rPr lang="ru-RU" sz="2200" b="1" dirty="0" smtClean="0">
                <a:latin typeface="KabelC Book" pitchFamily="82" charset="0"/>
              </a:rPr>
              <a:t> у конкурентов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3573016"/>
            <a:ext cx="8421688" cy="2346052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«— 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Ну, вот и сказке конец! — сказала молодая разбойница, пожала им руки и обещала навестить их, если когда-нибудь заедет в их 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город.</a:t>
            </a:r>
          </a:p>
          <a:p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Затем 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она отправилась своей дорогой, а Кай и Герда своей. 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»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 cstate="print"/>
          <a:srcRect l="16041" t="2579" r="10929" b="-389"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323528" y="4005064"/>
            <a:ext cx="6912768" cy="144016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KabelC Book" pitchFamily="82" charset="0"/>
                <a:ea typeface="+mj-ea"/>
                <a:cs typeface="+mj-cs"/>
              </a:rPr>
              <a:t>СПАСИБО  ЗА  ВНИМАНИЕ</a:t>
            </a:r>
            <a:b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KabelC Book" pitchFamily="82" charset="0"/>
                <a:ea typeface="+mj-ea"/>
                <a:cs typeface="+mj-cs"/>
              </a:rPr>
            </a:b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KabelC Book" pitchFamily="82" charset="0"/>
                <a:ea typeface="+mj-ea"/>
                <a:cs typeface="+mj-cs"/>
              </a:rPr>
              <a:t>И  С  НАСТУПАЮЩИМ  НОВЫМ  ГОДОМ!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KabelC Book" pitchFamily="82" charset="0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19872" y="5589240"/>
            <a:ext cx="52565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dirty="0" smtClean="0">
                <a:solidFill>
                  <a:schemeClr val="bg1"/>
                </a:solidFill>
                <a:latin typeface="Monotype Corsiva" pitchFamily="66" charset="0"/>
              </a:rPr>
              <a:t>Всегда</a:t>
            </a:r>
            <a:r>
              <a:rPr lang="ru-RU" sz="2800" b="1" dirty="0" smtClean="0">
                <a:solidFill>
                  <a:schemeClr val="bg1"/>
                </a:solidFill>
                <a:latin typeface="Monotype Corsiva" pitchFamily="66" charset="0"/>
              </a:rPr>
              <a:t> </a:t>
            </a:r>
            <a:r>
              <a:rPr lang="ru-RU" sz="2800" dirty="0" smtClean="0">
                <a:solidFill>
                  <a:schemeClr val="bg1"/>
                </a:solidFill>
                <a:latin typeface="Monotype Corsiva" pitchFamily="66" charset="0"/>
              </a:rPr>
              <a:t>ваша</a:t>
            </a:r>
            <a:r>
              <a:rPr lang="ru-RU" sz="2800" b="1" dirty="0" smtClean="0">
                <a:solidFill>
                  <a:schemeClr val="bg1"/>
                </a:solidFill>
                <a:latin typeface="Monotype Corsiva" pitchFamily="66" charset="0"/>
              </a:rPr>
              <a:t>, </a:t>
            </a:r>
          </a:p>
          <a:p>
            <a:pPr algn="r"/>
            <a:r>
              <a:rPr lang="ru-RU" sz="2800" b="1" dirty="0" smtClean="0">
                <a:solidFill>
                  <a:schemeClr val="bg1"/>
                </a:solidFill>
                <a:latin typeface="Monotype Corsiva" pitchFamily="66" charset="0"/>
              </a:rPr>
              <a:t>«</a:t>
            </a:r>
            <a:r>
              <a:rPr lang="ru-RU" sz="2800" dirty="0" smtClean="0">
                <a:solidFill>
                  <a:schemeClr val="bg1"/>
                </a:solidFill>
                <a:latin typeface="Monotype Corsiva" pitchFamily="66" charset="0"/>
              </a:rPr>
              <a:t>Снежная</a:t>
            </a:r>
            <a:r>
              <a:rPr lang="ru-RU" sz="2800" b="1" dirty="0" smtClean="0">
                <a:solidFill>
                  <a:schemeClr val="bg1"/>
                </a:solidFill>
                <a:latin typeface="Monotype Corsiva" pitchFamily="66" charset="0"/>
              </a:rPr>
              <a:t> </a:t>
            </a:r>
            <a:r>
              <a:rPr lang="ru-RU" sz="2800" dirty="0" smtClean="0">
                <a:solidFill>
                  <a:schemeClr val="bg1"/>
                </a:solidFill>
                <a:latin typeface="Monotype Corsiva" pitchFamily="66" charset="0"/>
              </a:rPr>
              <a:t>Королева</a:t>
            </a:r>
            <a:r>
              <a:rPr lang="ru-RU" sz="2800" b="1" dirty="0" smtClean="0">
                <a:solidFill>
                  <a:schemeClr val="bg1"/>
                </a:solidFill>
                <a:latin typeface="Monotype Corsiva" pitchFamily="66" charset="0"/>
              </a:rPr>
              <a:t>»</a:t>
            </a:r>
            <a:endParaRPr lang="ru-RU" sz="2800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0305" y="4149080"/>
            <a:ext cx="8170167" cy="2304256"/>
          </a:xfrm>
        </p:spPr>
        <p:txBody>
          <a:bodyPr>
            <a:normAutofit/>
          </a:bodyPr>
          <a:lstStyle/>
          <a:p>
            <a:pPr algn="just"/>
            <a:r>
              <a:rPr lang="ru-RU" sz="3600" b="0" cap="none" dirty="0" smtClean="0">
                <a:latin typeface="KabelC Book" pitchFamily="82" charset="0"/>
              </a:rPr>
              <a:t>…«Снежная </a:t>
            </a:r>
            <a:r>
              <a:rPr lang="ru-RU" sz="3600" b="0" cap="none" dirty="0">
                <a:latin typeface="KabelC Book" pitchFamily="82" charset="0"/>
              </a:rPr>
              <a:t>К</a:t>
            </a:r>
            <a:r>
              <a:rPr lang="ru-RU" sz="3600" b="0" cap="none" dirty="0" smtClean="0">
                <a:latin typeface="KabelC Book" pitchFamily="82" charset="0"/>
              </a:rPr>
              <a:t>оролева» вот уже около</a:t>
            </a:r>
            <a:br>
              <a:rPr lang="ru-RU" sz="3600" b="0" cap="none" dirty="0" smtClean="0">
                <a:latin typeface="KabelC Book" pitchFamily="82" charset="0"/>
              </a:rPr>
            </a:br>
            <a:r>
              <a:rPr lang="ru-RU" sz="3600" cap="none" dirty="0" smtClean="0">
                <a:latin typeface="KabelC Book" pitchFamily="82" charset="0"/>
              </a:rPr>
              <a:t>15-ти лет </a:t>
            </a:r>
            <a:r>
              <a:rPr lang="ru-RU" sz="3600" b="0" cap="none" dirty="0" smtClean="0">
                <a:latin typeface="KabelC Book" pitchFamily="82" charset="0"/>
              </a:rPr>
              <a:t>подряд размещала наружную рекламу.</a:t>
            </a:r>
            <a:endParaRPr lang="ru-RU" sz="3600" b="0" cap="none" dirty="0">
              <a:latin typeface="KabelC Book" pitchFamily="82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8032" y="2348880"/>
            <a:ext cx="7772400" cy="1500187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«В большом городе, где столько домов и людей, что не всем и каждому удается отгородить себе хоть маленькое местечко для садика,…»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251520" y="1916832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683568" y="140439"/>
            <a:ext cx="77048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KabelC Book" pitchFamily="82" charset="0"/>
              </a:rPr>
              <a:t>ЗАТРАТЫ </a:t>
            </a:r>
            <a:r>
              <a:rPr lang="ru-RU" sz="3600" dirty="0" smtClean="0">
                <a:latin typeface="KabelC Book" pitchFamily="82" charset="0"/>
              </a:rPr>
              <a:t>НА НАРУЖНУЮ РЕКЛАМУ</a:t>
            </a:r>
          </a:p>
          <a:p>
            <a:r>
              <a:rPr lang="ru-RU" sz="3600" dirty="0" smtClean="0">
                <a:latin typeface="KabelC Book" pitchFamily="82" charset="0"/>
              </a:rPr>
              <a:t>БРЕНДА «СНЕЖНАЯ КОРОЛЕВА» </a:t>
            </a:r>
            <a:endParaRPr lang="ru-RU" sz="3600" dirty="0">
              <a:latin typeface="KabelC Book" pitchFamily="8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86808" y="1268760"/>
            <a:ext cx="57616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2" algn="r"/>
            <a:r>
              <a:rPr lang="ru-RU" b="1" dirty="0" smtClean="0">
                <a:latin typeface="KabelC Book" pitchFamily="82" charset="0"/>
              </a:rPr>
              <a:t>2013 </a:t>
            </a:r>
            <a:r>
              <a:rPr lang="en-US" b="1" dirty="0" err="1" smtClean="0">
                <a:latin typeface="KabelC Book" pitchFamily="82" charset="0"/>
              </a:rPr>
              <a:t>vs</a:t>
            </a:r>
            <a:r>
              <a:rPr lang="en-US" b="1" dirty="0" smtClean="0">
                <a:latin typeface="KabelC Book" pitchFamily="82" charset="0"/>
              </a:rPr>
              <a:t> 2014</a:t>
            </a:r>
          </a:p>
          <a:p>
            <a:pPr marL="0" lvl="2" algn="r"/>
            <a:r>
              <a:rPr lang="ru-RU" dirty="0" smtClean="0">
                <a:latin typeface="KabelC Book" pitchFamily="82" charset="0"/>
              </a:rPr>
              <a:t>сокращено </a:t>
            </a:r>
            <a:r>
              <a:rPr lang="ru-RU" dirty="0">
                <a:latin typeface="KabelC Book" pitchFamily="82" charset="0"/>
              </a:rPr>
              <a:t>количество </a:t>
            </a:r>
            <a:r>
              <a:rPr lang="ru-RU" dirty="0" smtClean="0">
                <a:latin typeface="KabelC Book" pitchFamily="82" charset="0"/>
              </a:rPr>
              <a:t>городов  с </a:t>
            </a:r>
            <a:r>
              <a:rPr lang="ru-RU" dirty="0">
                <a:latin typeface="KabelC Book" pitchFamily="82" charset="0"/>
              </a:rPr>
              <a:t>52 </a:t>
            </a:r>
            <a:r>
              <a:rPr lang="ru-RU" b="1" dirty="0">
                <a:latin typeface="KabelC Book" pitchFamily="82" charset="0"/>
              </a:rPr>
              <a:t>до </a:t>
            </a:r>
            <a:r>
              <a:rPr lang="ru-RU" b="1" dirty="0" smtClean="0">
                <a:latin typeface="KabelC Book" pitchFamily="82" charset="0"/>
              </a:rPr>
              <a:t>17</a:t>
            </a:r>
            <a:endParaRPr lang="en-US" b="1" dirty="0" smtClean="0">
              <a:latin typeface="KabelC Book" pitchFamily="82" charset="0"/>
            </a:endParaRPr>
          </a:p>
          <a:p>
            <a:pPr marL="0" lvl="2" algn="r"/>
            <a:r>
              <a:rPr lang="ru-RU" dirty="0" smtClean="0">
                <a:latin typeface="KabelC Book" pitchFamily="82" charset="0"/>
              </a:rPr>
              <a:t>от </a:t>
            </a:r>
            <a:r>
              <a:rPr lang="ru-RU" dirty="0">
                <a:latin typeface="KabelC Book" pitchFamily="82" charset="0"/>
              </a:rPr>
              <a:t>охватной стратегии к </a:t>
            </a:r>
            <a:r>
              <a:rPr lang="ru-RU" b="1" dirty="0" err="1" smtClean="0">
                <a:latin typeface="KabelC Book" pitchFamily="82" charset="0"/>
              </a:rPr>
              <a:t>таргетированной</a:t>
            </a:r>
            <a:r>
              <a:rPr lang="ru-RU" b="1" dirty="0" smtClean="0">
                <a:latin typeface="KabelC Book" pitchFamily="82" charset="0"/>
              </a:rPr>
              <a:t>:</a:t>
            </a:r>
            <a:endParaRPr lang="en-US" b="1" dirty="0" smtClean="0">
              <a:latin typeface="KabelC Book" pitchFamily="82" charset="0"/>
            </a:endParaRPr>
          </a:p>
          <a:p>
            <a:pPr marL="0" lvl="2" algn="r"/>
            <a:r>
              <a:rPr lang="ru-RU" dirty="0" smtClean="0">
                <a:latin typeface="KabelC Book" pitchFamily="82" charset="0"/>
              </a:rPr>
              <a:t>вблизи коммерческих</a:t>
            </a:r>
          </a:p>
          <a:p>
            <a:pPr marL="0" lvl="2" algn="r"/>
            <a:r>
              <a:rPr lang="ru-RU" dirty="0" smtClean="0">
                <a:latin typeface="KabelC Book" pitchFamily="82" charset="0"/>
              </a:rPr>
              <a:t>и </a:t>
            </a:r>
            <a:r>
              <a:rPr lang="ru-RU" dirty="0">
                <a:latin typeface="KabelC Book" pitchFamily="82" charset="0"/>
              </a:rPr>
              <a:t>государственных </a:t>
            </a:r>
            <a:r>
              <a:rPr lang="ru-RU" dirty="0" smtClean="0">
                <a:latin typeface="KabelC Book" pitchFamily="82" charset="0"/>
              </a:rPr>
              <a:t>учреждений, </a:t>
            </a:r>
            <a:endParaRPr lang="en-US" dirty="0">
              <a:latin typeface="KabelC Book" pitchFamily="82" charset="0"/>
            </a:endParaRPr>
          </a:p>
          <a:p>
            <a:pPr marL="0" lvl="2" algn="r"/>
            <a:r>
              <a:rPr lang="ru-RU" b="1" dirty="0" smtClean="0">
                <a:latin typeface="KabelC Book" pitchFamily="82" charset="0"/>
              </a:rPr>
              <a:t>в премиальных местах</a:t>
            </a:r>
            <a:r>
              <a:rPr lang="ru-RU" dirty="0" smtClean="0">
                <a:latin typeface="KabelC Book" pitchFamily="82" charset="0"/>
              </a:rPr>
              <a:t>,</a:t>
            </a:r>
          </a:p>
          <a:p>
            <a:pPr marL="0" lvl="2" algn="r"/>
            <a:r>
              <a:rPr lang="ru-RU" dirty="0" smtClean="0">
                <a:latin typeface="KabelC Book" pitchFamily="82" charset="0"/>
              </a:rPr>
              <a:t>в </a:t>
            </a:r>
            <a:r>
              <a:rPr lang="ru-RU" dirty="0">
                <a:latin typeface="KabelC Book" pitchFamily="82" charset="0"/>
              </a:rPr>
              <a:t>т.ч. на крупных </a:t>
            </a:r>
            <a:r>
              <a:rPr lang="ru-RU" dirty="0" smtClean="0">
                <a:latin typeface="KabelC Book" pitchFamily="82" charset="0"/>
              </a:rPr>
              <a:t>форматах</a:t>
            </a:r>
            <a:endParaRPr lang="ru-RU" dirty="0">
              <a:latin typeface="KabelC Book" pitchFamily="82" charset="0"/>
            </a:endParaRPr>
          </a:p>
          <a:p>
            <a:endParaRPr lang="ru-RU" dirty="0">
              <a:latin typeface="KabelC Book" pitchFamily="8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9512" y="6289575"/>
            <a:ext cx="864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тыс.руб</a:t>
            </a:r>
            <a:r>
              <a:rPr lang="ru-RU" sz="1400" dirty="0" smtClean="0"/>
              <a:t>.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itchFamily="34" charset="0"/>
              </a:rPr>
              <a:t/>
            </a:r>
            <a:b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itchFamily="34" charset="0"/>
              </a:rPr>
            </a:br>
            <a:r>
              <a:rPr lang="ru-RU" b="0" dirty="0" smtClean="0">
                <a:latin typeface="KabelC Book" pitchFamily="82" charset="0"/>
              </a:rPr>
              <a:t>Есть ли на то причины?</a:t>
            </a:r>
            <a:endParaRPr lang="ru-RU" b="0" dirty="0">
              <a:latin typeface="KabelC Book" pitchFamily="82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64904"/>
            <a:ext cx="7378079" cy="1841997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…в один солнечный августовский  день 2014 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года бренд 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«Снежная Королева» полностью сократил бюджет на размещение наружной рекламы, а в 2015 году в это </a:t>
            </a:r>
            <a:r>
              <a:rPr lang="ru-RU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медиа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так и не вернулся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3800" dirty="0" smtClean="0">
                <a:latin typeface="KabelC Book" pitchFamily="82" charset="0"/>
              </a:rPr>
              <a:t>КАКИЕ</a:t>
            </a:r>
            <a:r>
              <a:rPr lang="en-US" sz="3800" dirty="0" smtClean="0">
                <a:latin typeface="KabelC Book" pitchFamily="82" charset="0"/>
              </a:rPr>
              <a:t> </a:t>
            </a:r>
            <a:r>
              <a:rPr lang="ru-RU" sz="3800" dirty="0" smtClean="0">
                <a:latin typeface="KabelC Book" pitchFamily="82" charset="0"/>
              </a:rPr>
              <a:t> </a:t>
            </a:r>
            <a:r>
              <a:rPr lang="ru-RU" sz="3800" dirty="0" smtClean="0">
                <a:latin typeface="KabelC Book" pitchFamily="82" charset="0"/>
              </a:rPr>
              <a:t>ЗАДАЧИ </a:t>
            </a:r>
            <a:r>
              <a:rPr lang="en-US" sz="3800" dirty="0" smtClean="0">
                <a:latin typeface="KabelC Book" pitchFamily="82" charset="0"/>
              </a:rPr>
              <a:t> </a:t>
            </a:r>
            <a:r>
              <a:rPr lang="ru-RU" sz="3800" dirty="0" smtClean="0">
                <a:latin typeface="KabelC Book" pitchFamily="82" charset="0"/>
              </a:rPr>
              <a:t>ДОЛЖНА</a:t>
            </a:r>
            <a:r>
              <a:rPr lang="en-US" sz="3800" dirty="0" smtClean="0">
                <a:latin typeface="KabelC Book" pitchFamily="82" charset="0"/>
              </a:rPr>
              <a:t> </a:t>
            </a:r>
            <a:r>
              <a:rPr lang="ru-RU" sz="3800" dirty="0" smtClean="0">
                <a:latin typeface="KabelC Book" pitchFamily="82" charset="0"/>
              </a:rPr>
              <a:t> </a:t>
            </a:r>
            <a:r>
              <a:rPr lang="ru-RU" sz="3800" dirty="0" smtClean="0">
                <a:latin typeface="KabelC Book" pitchFamily="82" charset="0"/>
              </a:rPr>
              <a:t>РЕШАТЬ </a:t>
            </a:r>
            <a:r>
              <a:rPr lang="en-US" sz="3800" dirty="0" smtClean="0">
                <a:latin typeface="KabelC Book" pitchFamily="82" charset="0"/>
              </a:rPr>
              <a:t> </a:t>
            </a:r>
            <a:r>
              <a:rPr lang="ru-RU" sz="3800" dirty="0" err="1" smtClean="0">
                <a:latin typeface="KabelC Book" pitchFamily="82" charset="0"/>
              </a:rPr>
              <a:t>НАРУЖКА</a:t>
            </a:r>
            <a:r>
              <a:rPr lang="ru-RU" sz="3800" dirty="0" smtClean="0">
                <a:latin typeface="KabelC Book" pitchFamily="82" charset="0"/>
              </a:rPr>
              <a:t> </a:t>
            </a:r>
            <a:r>
              <a:rPr lang="en-US" sz="3800" dirty="0" smtClean="0">
                <a:latin typeface="KabelC Book" pitchFamily="82" charset="0"/>
              </a:rPr>
              <a:t> </a:t>
            </a:r>
            <a:r>
              <a:rPr lang="ru-RU" sz="3800" dirty="0" smtClean="0">
                <a:latin typeface="KabelC Book" pitchFamily="82" charset="0"/>
              </a:rPr>
              <a:t>ОДЁЖНОГО </a:t>
            </a:r>
            <a:r>
              <a:rPr lang="en-US" sz="3800" dirty="0" smtClean="0">
                <a:latin typeface="KabelC Book" pitchFamily="82" charset="0"/>
              </a:rPr>
              <a:t> </a:t>
            </a:r>
            <a:r>
              <a:rPr lang="ru-RU" sz="3800" dirty="0" err="1" smtClean="0">
                <a:latin typeface="KabelC Book" pitchFamily="82" charset="0"/>
              </a:rPr>
              <a:t>РИТЕЙЛЕРА</a:t>
            </a:r>
            <a:r>
              <a:rPr lang="ru-RU" sz="3800" dirty="0" smtClean="0">
                <a:latin typeface="KabelC Book" pitchFamily="82" charset="0"/>
              </a:rPr>
              <a:t>?</a:t>
            </a:r>
            <a:endParaRPr lang="ru-RU" sz="3800" dirty="0">
              <a:latin typeface="KabelC Book" pitchFamily="8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9208" y="2348880"/>
            <a:ext cx="7859216" cy="367240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KabelC Book" pitchFamily="82" charset="0"/>
              </a:rPr>
              <a:t>работать на узнаваемость бренда</a:t>
            </a:r>
          </a:p>
          <a:p>
            <a:endParaRPr lang="ru-RU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KabelC Book" pitchFamily="82" charset="0"/>
            </a:endParaRPr>
          </a:p>
          <a:p>
            <a: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KabelC Book" pitchFamily="82" charset="0"/>
              </a:rPr>
              <a:t>формировать </a:t>
            </a:r>
            <a: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KabelC Book" pitchFamily="82" charset="0"/>
              </a:rPr>
              <a:t>желаемый имидж</a:t>
            </a:r>
            <a:r>
              <a:rPr 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KabelC Book" pitchFamily="82" charset="0"/>
              </a:rPr>
              <a:t> </a:t>
            </a: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KabelC Book" pitchFamily="82" charset="0"/>
              </a:rPr>
              <a:t>демонстрировать </a:t>
            </a: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KabelC Book" pitchFamily="82" charset="0"/>
              </a:rPr>
              <a:t>коллекцию и ценовое предложение</a:t>
            </a:r>
          </a:p>
          <a:p>
            <a:endParaRPr lang="ru-RU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KabelC Book" pitchFamily="82" charset="0"/>
            </a:endParaRPr>
          </a:p>
          <a:p>
            <a: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KabelC Book" pitchFamily="82" charset="0"/>
              </a:rPr>
              <a:t>приводить трафик в магазины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KabelC Book" pitchFamily="82" charset="0"/>
              </a:rPr>
              <a:t>А ЗНАЮТ ЛИ О НАС ВООБЩЕ?</a:t>
            </a:r>
            <a:endParaRPr lang="ru-RU" sz="4000" dirty="0">
              <a:latin typeface="KabelC Book" pitchFamily="82" charset="0"/>
            </a:endParaRPr>
          </a:p>
        </p:txBody>
      </p:sp>
      <p:pic>
        <p:nvPicPr>
          <p:cNvPr id="4" name="Рисунок 3" descr="Презентация1.jpg"/>
          <p:cNvPicPr>
            <a:picLocks noChangeAspect="1"/>
          </p:cNvPicPr>
          <p:nvPr/>
        </p:nvPicPr>
        <p:blipFill>
          <a:blip r:embed="rId2" cstate="print"/>
          <a:srcRect l="6688" t="8001" r="7476" b="11151"/>
          <a:stretch>
            <a:fillRect/>
          </a:stretch>
        </p:blipFill>
        <p:spPr>
          <a:xfrm>
            <a:off x="539552" y="942412"/>
            <a:ext cx="8208912" cy="57989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587205"/>
            <a:ext cx="8424935" cy="136207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4400" b="0" dirty="0" smtClean="0">
                <a:latin typeface="KabelC Book" pitchFamily="82" charset="0"/>
              </a:rPr>
              <a:t>А </a:t>
            </a:r>
            <a:r>
              <a:rPr lang="en-US" sz="4400" b="0" dirty="0" smtClean="0">
                <a:latin typeface="KabelC Book" pitchFamily="82" charset="0"/>
              </a:rPr>
              <a:t> </a:t>
            </a:r>
            <a:r>
              <a:rPr lang="ru-RU" sz="4400" b="0" dirty="0" smtClean="0">
                <a:latin typeface="KabelC Book" pitchFamily="82" charset="0"/>
              </a:rPr>
              <a:t>хороша</a:t>
            </a:r>
            <a:r>
              <a:rPr lang="en-US" sz="4400" b="0" dirty="0" smtClean="0">
                <a:latin typeface="KabelC Book" pitchFamily="82" charset="0"/>
              </a:rPr>
              <a:t> </a:t>
            </a:r>
            <a:r>
              <a:rPr lang="ru-RU" sz="4400" b="0" dirty="0" smtClean="0">
                <a:latin typeface="KabelC Book" pitchFamily="82" charset="0"/>
              </a:rPr>
              <a:t> ли</a:t>
            </a:r>
            <a:r>
              <a:rPr lang="en-US" sz="4400" b="0" dirty="0" smtClean="0">
                <a:latin typeface="KabelC Book" pitchFamily="82" charset="0"/>
              </a:rPr>
              <a:t> </a:t>
            </a:r>
            <a:r>
              <a:rPr lang="ru-RU" sz="4400" b="0" dirty="0" smtClean="0">
                <a:latin typeface="KabelC Book" pitchFamily="82" charset="0"/>
              </a:rPr>
              <a:t> </a:t>
            </a:r>
            <a:r>
              <a:rPr lang="ru-RU" sz="4400" b="0" dirty="0" smtClean="0">
                <a:latin typeface="KabelC Book" pitchFamily="82" charset="0"/>
              </a:rPr>
              <a:t>наша </a:t>
            </a:r>
            <a:r>
              <a:rPr lang="en-US" sz="4400" b="0" dirty="0" smtClean="0">
                <a:latin typeface="KabelC Book" pitchFamily="82" charset="0"/>
              </a:rPr>
              <a:t> </a:t>
            </a:r>
            <a:r>
              <a:rPr lang="ru-RU" sz="4400" b="0" dirty="0" err="1" smtClean="0">
                <a:latin typeface="KabelC Book" pitchFamily="82" charset="0"/>
              </a:rPr>
              <a:t>наружка</a:t>
            </a:r>
            <a:r>
              <a:rPr lang="ru-RU" sz="4400" b="0" dirty="0" smtClean="0">
                <a:latin typeface="KabelC Book" pitchFamily="82" charset="0"/>
              </a:rPr>
              <a:t>?</a:t>
            </a:r>
            <a:endParaRPr lang="ru-RU" sz="4400" b="0" dirty="0">
              <a:latin typeface="KabelC Book" pitchFamily="82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“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Кай взглянул на нее. Как она была 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хороша!  Лица 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умней и прелестней он не мог себе и представить. </a:t>
            </a:r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”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x6_october_2013_Mehovushki_SVR_var2_privyazka.jpg"/>
          <p:cNvPicPr>
            <a:picLocks noChangeAspect="1"/>
          </p:cNvPicPr>
          <p:nvPr/>
        </p:nvPicPr>
        <p:blipFill>
          <a:blip r:embed="rId2" cstate="print"/>
          <a:srcRect l="32991" t="8400" r="18081" b="65765"/>
          <a:stretch>
            <a:fillRect/>
          </a:stretch>
        </p:blipFill>
        <p:spPr>
          <a:xfrm>
            <a:off x="3131840" y="188640"/>
            <a:ext cx="4248472" cy="3172853"/>
          </a:xfrm>
          <a:prstGeom prst="rect">
            <a:avLst/>
          </a:prstGeom>
        </p:spPr>
      </p:pic>
      <p:pic>
        <p:nvPicPr>
          <p:cNvPr id="4" name="Рисунок 3" descr="CB_370x270_privyazka.jpg"/>
          <p:cNvPicPr>
            <a:picLocks noChangeAspect="1"/>
          </p:cNvPicPr>
          <p:nvPr/>
        </p:nvPicPr>
        <p:blipFill>
          <a:blip r:embed="rId3" cstate="print"/>
          <a:srcRect l="12323" t="4200" r="50064" b="72700"/>
          <a:stretch>
            <a:fillRect/>
          </a:stretch>
        </p:blipFill>
        <p:spPr>
          <a:xfrm>
            <a:off x="6263680" y="1556792"/>
            <a:ext cx="2880320" cy="2594955"/>
          </a:xfrm>
          <a:prstGeom prst="rect">
            <a:avLst/>
          </a:prstGeom>
        </p:spPr>
      </p:pic>
      <p:pic>
        <p:nvPicPr>
          <p:cNvPr id="5" name="Рисунок 4" descr="3x6_coa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75856" y="3861048"/>
            <a:ext cx="5472608" cy="2736304"/>
          </a:xfrm>
          <a:prstGeom prst="rect">
            <a:avLst/>
          </a:prstGeom>
        </p:spPr>
      </p:pic>
      <p:pic>
        <p:nvPicPr>
          <p:cNvPr id="8" name="Рисунок 7" descr="2015_SQ_AW_2016_4101198.jpg"/>
          <p:cNvPicPr>
            <a:picLocks noChangeAspect="1"/>
          </p:cNvPicPr>
          <p:nvPr/>
        </p:nvPicPr>
        <p:blipFill>
          <a:blip r:embed="rId5" cstate="print"/>
          <a:srcRect l="17553" t="5901" r="29121" b="6300"/>
          <a:stretch>
            <a:fillRect/>
          </a:stretch>
        </p:blipFill>
        <p:spPr>
          <a:xfrm>
            <a:off x="0" y="-27384"/>
            <a:ext cx="2977146" cy="6885384"/>
          </a:xfrm>
          <a:prstGeom prst="rect">
            <a:avLst/>
          </a:prstGeom>
        </p:spPr>
      </p:pic>
      <p:pic>
        <p:nvPicPr>
          <p:cNvPr id="9" name="Рисунок 8" descr="crown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740352" y="230213"/>
            <a:ext cx="1038547" cy="10385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5472608" cy="1440160"/>
          </a:xfrm>
        </p:spPr>
        <p:txBody>
          <a:bodyPr>
            <a:normAutofit fontScale="90000"/>
          </a:bodyPr>
          <a:lstStyle/>
          <a:p>
            <a:r>
              <a:rPr lang="ru-RU" sz="3800" b="0" dirty="0" smtClean="0">
                <a:latin typeface="KabelC Book" pitchFamily="82" charset="0"/>
              </a:rPr>
              <a:t>КАЧЕСТВО </a:t>
            </a:r>
            <a:r>
              <a:rPr lang="en-US" sz="3800" b="0" dirty="0" smtClean="0">
                <a:latin typeface="KabelC Book" pitchFamily="82" charset="0"/>
              </a:rPr>
              <a:t> </a:t>
            </a:r>
            <a:r>
              <a:rPr lang="ru-RU" sz="3800" b="0" dirty="0" smtClean="0">
                <a:latin typeface="KabelC Book" pitchFamily="82" charset="0"/>
              </a:rPr>
              <a:t>РАЗМЕЩЕНИЯ</a:t>
            </a:r>
            <a:r>
              <a:rPr lang="ru-RU" sz="4000" b="0" dirty="0" smtClean="0">
                <a:latin typeface="KabelC Book" pitchFamily="82" charset="0"/>
              </a:rPr>
              <a:t/>
            </a:r>
            <a:br>
              <a:rPr lang="ru-RU" sz="4000" b="0" dirty="0" smtClean="0">
                <a:latin typeface="KabelC Book" pitchFamily="82" charset="0"/>
              </a:rPr>
            </a:br>
            <a:r>
              <a:rPr lang="ru-RU" sz="4800" b="0" dirty="0" err="1" smtClean="0">
                <a:latin typeface="KabelC Book" pitchFamily="82" charset="0"/>
              </a:rPr>
              <a:t>=ИМИДЖ</a:t>
            </a:r>
            <a:endParaRPr lang="ru-RU" sz="4800" b="0" dirty="0">
              <a:latin typeface="KabelC Book" pitchFamily="82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795140"/>
            <a:ext cx="3178696" cy="4802212"/>
          </a:xfrm>
        </p:spPr>
        <p:txBody>
          <a:bodyPr>
            <a:normAutofit fontScale="85000" lnSpcReduction="20000"/>
          </a:bodyPr>
          <a:lstStyle/>
          <a:p>
            <a:r>
              <a:rPr lang="ru-RU" sz="2000" b="1" dirty="0" smtClean="0"/>
              <a:t>ИТОГИ 2013 ГОДА</a:t>
            </a:r>
          </a:p>
          <a:p>
            <a:pPr lvl="0"/>
            <a:endParaRPr lang="ru-RU" sz="2000" dirty="0" smtClean="0"/>
          </a:p>
          <a:p>
            <a:pPr lvl="0"/>
            <a:r>
              <a:rPr lang="ru-RU" sz="2000" dirty="0" smtClean="0"/>
              <a:t>пересчитана стоимость размещения, экономия</a:t>
            </a:r>
          </a:p>
          <a:p>
            <a:pPr lvl="0"/>
            <a:r>
              <a:rPr lang="ru-RU" sz="2000" b="1" dirty="0" smtClean="0"/>
              <a:t>1,04 млн. руб.</a:t>
            </a:r>
          </a:p>
          <a:p>
            <a:pPr lvl="0"/>
            <a:endParaRPr lang="ru-RU" sz="2000" dirty="0" smtClean="0"/>
          </a:p>
          <a:p>
            <a:pPr lvl="0"/>
            <a:r>
              <a:rPr lang="ru-RU" sz="2000" dirty="0" smtClean="0"/>
              <a:t>бонусное  размещение </a:t>
            </a:r>
          </a:p>
          <a:p>
            <a:pPr lvl="0"/>
            <a:r>
              <a:rPr lang="ru-RU" sz="2000" b="1" dirty="0" smtClean="0"/>
              <a:t>790 тыс. руб. </a:t>
            </a:r>
          </a:p>
          <a:p>
            <a:pPr lvl="0"/>
            <a:endParaRPr lang="ru-RU" sz="2000" dirty="0" smtClean="0"/>
          </a:p>
          <a:p>
            <a:r>
              <a:rPr lang="ru-RU" sz="2000" u="sng" dirty="0" smtClean="0"/>
              <a:t>сентябрь. Москва</a:t>
            </a:r>
          </a:p>
          <a:p>
            <a:r>
              <a:rPr lang="ru-RU" sz="2000" dirty="0" smtClean="0"/>
              <a:t>25 </a:t>
            </a:r>
            <a:r>
              <a:rPr lang="ru-RU" sz="2000" dirty="0" err="1" smtClean="0"/>
              <a:t>постеров</a:t>
            </a:r>
            <a:r>
              <a:rPr lang="ru-RU" sz="2000" dirty="0" smtClean="0"/>
              <a:t> </a:t>
            </a:r>
          </a:p>
          <a:p>
            <a:r>
              <a:rPr lang="ru-RU" sz="2000" dirty="0" smtClean="0"/>
              <a:t>с некорректной цветопередачей</a:t>
            </a:r>
          </a:p>
          <a:p>
            <a:pPr lvl="0"/>
            <a:r>
              <a:rPr lang="ru-RU" sz="2000" dirty="0" smtClean="0"/>
              <a:t>сумма компенсация </a:t>
            </a:r>
          </a:p>
          <a:p>
            <a:pPr lvl="0"/>
            <a:r>
              <a:rPr lang="ru-RU" sz="2000" b="1" dirty="0" smtClean="0"/>
              <a:t>220 тыс.руб. </a:t>
            </a:r>
          </a:p>
          <a:p>
            <a:pPr lvl="0"/>
            <a:endParaRPr lang="ru-RU" sz="2000" dirty="0" smtClean="0"/>
          </a:p>
          <a:p>
            <a:pPr lvl="0" algn="ctr"/>
            <a:r>
              <a:rPr lang="ru-RU" sz="2000" b="1" i="1" dirty="0" smtClean="0"/>
              <a:t>стоимость мониторинга</a:t>
            </a:r>
          </a:p>
          <a:p>
            <a:pPr lvl="0" algn="ctr"/>
            <a:r>
              <a:rPr lang="ru-RU" sz="2000" b="1" i="1" dirty="0" smtClean="0"/>
              <a:t>870 тыс. руб.</a:t>
            </a:r>
          </a:p>
          <a:p>
            <a:endParaRPr lang="ru-RU" dirty="0"/>
          </a:p>
        </p:txBody>
      </p:sp>
      <p:pic>
        <p:nvPicPr>
          <p:cNvPr id="9" name="Рисунок 8" descr="Центральный б-р.-К.Либкнехта.jpg"/>
          <p:cNvPicPr>
            <a:picLocks noChangeAspect="1"/>
          </p:cNvPicPr>
          <p:nvPr/>
        </p:nvPicPr>
        <p:blipFill>
          <a:blip r:embed="rId2" cstate="print"/>
          <a:srcRect l="38096" t="37702" r="36202" b="27250"/>
          <a:stretch>
            <a:fillRect/>
          </a:stretch>
        </p:blipFill>
        <p:spPr>
          <a:xfrm>
            <a:off x="5580112" y="0"/>
            <a:ext cx="3563888" cy="3645024"/>
          </a:xfrm>
          <a:prstGeom prst="rect">
            <a:avLst/>
          </a:prstGeom>
        </p:spPr>
      </p:pic>
      <p:pic>
        <p:nvPicPr>
          <p:cNvPr id="8" name="Рисунок 7" descr="0001_Alabyana_13-2.jpg"/>
          <p:cNvPicPr>
            <a:picLocks noChangeAspect="1"/>
          </p:cNvPicPr>
          <p:nvPr/>
        </p:nvPicPr>
        <p:blipFill>
          <a:blip r:embed="rId3" cstate="print"/>
          <a:srcRect l="15154" t="6000" r="25784" b="21945"/>
          <a:stretch>
            <a:fillRect/>
          </a:stretch>
        </p:blipFill>
        <p:spPr>
          <a:xfrm>
            <a:off x="3203848" y="1844824"/>
            <a:ext cx="3187240" cy="2592288"/>
          </a:xfrm>
          <a:prstGeom prst="rect">
            <a:avLst/>
          </a:prstGeom>
        </p:spPr>
      </p:pic>
      <p:pic>
        <p:nvPicPr>
          <p:cNvPr id="5" name="Содержимое 4" descr="Боровицкая пл_2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 rot="5400000">
            <a:off x="5760132" y="3465004"/>
            <a:ext cx="3744415" cy="2808312"/>
          </a:xfrm>
        </p:spPr>
      </p:pic>
      <p:pic>
        <p:nvPicPr>
          <p:cNvPr id="6" name="Рисунок 5" descr="Страстной б-р_2-1.JPG"/>
          <p:cNvPicPr>
            <a:picLocks noChangeAspect="1"/>
          </p:cNvPicPr>
          <p:nvPr/>
        </p:nvPicPr>
        <p:blipFill>
          <a:blip r:embed="rId5" cstate="print"/>
          <a:srcRect l="25013" r="24987"/>
          <a:stretch>
            <a:fillRect/>
          </a:stretch>
        </p:blipFill>
        <p:spPr>
          <a:xfrm>
            <a:off x="4139952" y="4279356"/>
            <a:ext cx="1944216" cy="25786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878</TotalTime>
  <Words>655</Words>
  <Application>Microsoft Office PowerPoint</Application>
  <PresentationFormat>Экран (4:3)</PresentationFormat>
  <Paragraphs>152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…«Снежная Королева» вот уже около 15-ти лет подряд размещала наружную рекламу.</vt:lpstr>
      <vt:lpstr>Слайд 3</vt:lpstr>
      <vt:lpstr> Есть ли на то причины?</vt:lpstr>
      <vt:lpstr>КАКИЕ  ЗАДАЧИ  ДОЛЖНА  РЕШАТЬ  НАРУЖКА  ОДЁЖНОГО  РИТЕЙЛЕРА?</vt:lpstr>
      <vt:lpstr>А ЗНАЮТ ЛИ О НАС ВООБЩЕ?</vt:lpstr>
      <vt:lpstr> А  хороша  ли  наша  наружка?</vt:lpstr>
      <vt:lpstr>Слайд 8</vt:lpstr>
      <vt:lpstr>КАЧЕСТВО  РАЗМЕЩЕНИЯ =ИМИДЖ</vt:lpstr>
      <vt:lpstr>А ЧТО У НАС С ТРАФИКОМ?</vt:lpstr>
      <vt:lpstr>Ни  тв, ни  НАРУЖКА  трафик  в магазины  больше  не  ПРИВОДЯТ…</vt:lpstr>
      <vt:lpstr> МИР ИЗМЕНИЛСЯ. NEXT STEPS</vt:lpstr>
      <vt:lpstr>НОВЫЕ  ИНСТРУМЕНТЫ  КОММУНИКАЦИИ</vt:lpstr>
      <vt:lpstr>НОВЫЕ ВОЗМОЖНОСТИ</vt:lpstr>
      <vt:lpstr>КАК ???</vt:lpstr>
      <vt:lpstr>2016 - …</vt:lpstr>
      <vt:lpstr>и всё же… …ЕСТЬ ИСКЛЮЧЕНИЯ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User</dc:creator>
  <cp:lastModifiedBy>User</cp:lastModifiedBy>
  <cp:revision>87</cp:revision>
  <dcterms:created xsi:type="dcterms:W3CDTF">2015-11-30T13:03:13Z</dcterms:created>
  <dcterms:modified xsi:type="dcterms:W3CDTF">2015-12-02T14:05:04Z</dcterms:modified>
</cp:coreProperties>
</file>